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7" r:id="rId2"/>
    <p:sldId id="258" r:id="rId3"/>
    <p:sldId id="256" r:id="rId4"/>
    <p:sldId id="260" r:id="rId5"/>
    <p:sldId id="259" r:id="rId6"/>
    <p:sldId id="287" r:id="rId7"/>
    <p:sldId id="285" r:id="rId8"/>
    <p:sldId id="268" r:id="rId9"/>
    <p:sldId id="261" r:id="rId10"/>
    <p:sldId id="262" r:id="rId11"/>
    <p:sldId id="263" r:id="rId12"/>
    <p:sldId id="265" r:id="rId13"/>
    <p:sldId id="266" r:id="rId14"/>
    <p:sldId id="288" r:id="rId15"/>
    <p:sldId id="286" r:id="rId16"/>
    <p:sldId id="267" r:id="rId17"/>
    <p:sldId id="269" r:id="rId18"/>
    <p:sldId id="264" r:id="rId19"/>
    <p:sldId id="270" r:id="rId20"/>
    <p:sldId id="271" r:id="rId21"/>
    <p:sldId id="273" r:id="rId22"/>
    <p:sldId id="275" r:id="rId23"/>
    <p:sldId id="276" r:id="rId24"/>
    <p:sldId id="277" r:id="rId25"/>
    <p:sldId id="279" r:id="rId26"/>
    <p:sldId id="280" r:id="rId27"/>
    <p:sldId id="281" r:id="rId28"/>
    <p:sldId id="282" r:id="rId29"/>
    <p:sldId id="284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6782" autoAdjust="0"/>
  </p:normalViewPr>
  <p:slideViewPr>
    <p:cSldViewPr>
      <p:cViewPr>
        <p:scale>
          <a:sx n="100" d="100"/>
          <a:sy n="100" d="100"/>
        </p:scale>
        <p:origin x="-78" y="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1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DD39C-0BDC-44FA-9F42-FBBEA7198FAF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1FC49-D8D7-4C7B-9594-F874F9DBF8D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1FC49-D8D7-4C7B-9594-F874F9DBF8D7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1FC49-D8D7-4C7B-9594-F874F9DBF8D7}" type="slidenum">
              <a:rPr lang="el-GR" smtClean="0"/>
              <a:pPr/>
              <a:t>18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1FC49-D8D7-4C7B-9594-F874F9DBF8D7}" type="slidenum">
              <a:rPr lang="el-GR" smtClean="0"/>
              <a:pPr/>
              <a:t>24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05/10/14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611560" y="361231"/>
            <a:ext cx="8153400" cy="82413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Η νέα δομή του Γενικού Λυκείου 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Ωρολόγια προγράμματα ανά τάξη.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Τρόπος προαγωγής και απόλυσης </a:t>
            </a:r>
          </a:p>
          <a:p>
            <a:endParaRPr lang="el-GR" dirty="0" smtClean="0">
              <a:solidFill>
                <a:srgbClr val="0000CC"/>
              </a:solidFill>
            </a:endParaRPr>
          </a:p>
          <a:p>
            <a:endParaRPr lang="el-GR" dirty="0" smtClean="0">
              <a:solidFill>
                <a:srgbClr val="0000CC"/>
              </a:solidFill>
            </a:endParaRPr>
          </a:p>
          <a:p>
            <a:endParaRPr lang="el-GR" dirty="0" smtClean="0">
              <a:solidFill>
                <a:srgbClr val="0000CC"/>
              </a:solidFill>
            </a:endParaRPr>
          </a:p>
          <a:p>
            <a:pPr lvl="1"/>
            <a:fld id="{F54345A5-9E2A-4B47-84CF-567ABB29E5B7}" type="datetime2">
              <a:rPr lang="el-GR" smtClean="0">
                <a:solidFill>
                  <a:srgbClr val="0000CC"/>
                </a:solidFill>
              </a:rPr>
              <a:pPr lvl="1"/>
              <a:t>Κυριακή, 5 Οκτωβρίου 2014</a:t>
            </a:fld>
            <a:endParaRPr lang="el-GR" dirty="0" smtClean="0">
              <a:solidFill>
                <a:srgbClr val="0000CC"/>
              </a:solidFill>
            </a:endParaRPr>
          </a:p>
          <a:p>
            <a:endParaRPr lang="el-GR" dirty="0" smtClean="0">
              <a:solidFill>
                <a:srgbClr val="0000CC"/>
              </a:solidFill>
            </a:endParaRPr>
          </a:p>
          <a:p>
            <a:endParaRPr lang="el-GR" dirty="0" smtClean="0">
              <a:solidFill>
                <a:srgbClr val="0000CC"/>
              </a:solidFill>
            </a:endParaRPr>
          </a:p>
          <a:p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83568" y="548678"/>
          <a:ext cx="7776865" cy="5684464"/>
        </p:xfrm>
        <a:graphic>
          <a:graphicData uri="http://schemas.openxmlformats.org/drawingml/2006/table">
            <a:tbl>
              <a:tblPr/>
              <a:tblGrid>
                <a:gridCol w="701989"/>
                <a:gridCol w="1674275"/>
                <a:gridCol w="2808312"/>
                <a:gridCol w="405433"/>
                <a:gridCol w="405433"/>
                <a:gridCol w="1781423"/>
              </a:tblGrid>
              <a:tr h="19507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Τάξη </a:t>
                      </a:r>
                      <a:r>
                        <a:rPr lang="el-GR" sz="16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</a:t>
                      </a:r>
                      <a:r>
                        <a:rPr lang="el-GR" sz="18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΄</a:t>
                      </a:r>
                      <a:r>
                        <a:rPr lang="el-GR" sz="16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en-US" sz="14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Μαθήματα </a:t>
                      </a:r>
                      <a:r>
                        <a:rPr lang="en-US" sz="14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κοινού εκπαιδευτικού προγράμματος – Μαθήματα γενικής παιδείας.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83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Διακριτά διδακτέα αντικείμενα -κλάδοι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Ώρες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Παρατηρήσεις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954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Ελληνική Γλώσσα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Αρχαία Ελληνική Γλώσσα και Γραμματεία</a:t>
                      </a:r>
                      <a:endParaRPr lang="el-GR" sz="14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4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l-GR" sz="14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1400" b="1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 επιμέρους μαθήματα αποτελούν διακριτά διδακτέα αντικείμενα - κλάδους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Νέα Ελληνική Γλώσσα</a:t>
                      </a:r>
                      <a:endParaRPr lang="el-GR" sz="14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16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Λογοτεχνία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162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Μαθηματικά</a:t>
                      </a:r>
                      <a:endParaRPr lang="el-GR" sz="12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Άλγεβρα</a:t>
                      </a:r>
                      <a:endParaRPr lang="el-GR" sz="12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4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l-GR" sz="1400" b="1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 Άλγεβρα και Γεωμετρία αποτελούν διακριτούς κλάδους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Γεωμετρία</a:t>
                      </a:r>
                      <a:endParaRPr lang="el-GR" sz="12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162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Φυσικές Επιστήμες</a:t>
                      </a:r>
                      <a:endParaRPr lang="el-GR" sz="1200" b="1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</a:t>
                      </a:r>
                      <a:endParaRPr lang="el-GR" sz="1200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4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1400" b="1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 Φυσική, Χημεία και Βιολογία αποτελούν διακριτούς κλάδους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Χημεία </a:t>
                      </a:r>
                      <a:endParaRPr lang="el-GR" sz="1200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416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Βιολογία</a:t>
                      </a:r>
                      <a:endParaRPr lang="el-GR" sz="1200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5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Εισαγωγή στις αρχές της Επιστήμης των Η/Υ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Ιστορία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Φιλοσοφία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0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Πολιτική Παιδεία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Οικονομία, Πολιτικοί </a:t>
                      </a: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Θεσμοί &amp;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</a:t>
                      </a: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Αρχές Δικαίου, </a:t>
                      </a: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Κοινωνιολογία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 διδακτέα αντικείμενα δεν είναι διακριτά -κλάδοι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Θρησκευτικά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3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Ερευνητική Εργασία (Συνθετική Εργασία </a:t>
                      </a:r>
                      <a:r>
                        <a:rPr lang="en-US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project</a:t>
                      </a: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Δεν εξετάζεται γραπτώς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0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Ξένη Γλώσσα 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Αγγλικά ή  Γαλλικά 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ή Γερμανικά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6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 Αγωγή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Δεν εξετάζεται γραπτώς</a:t>
                      </a:r>
                      <a:endParaRPr lang="el-GR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539552" y="404665"/>
          <a:ext cx="7632848" cy="5417753"/>
        </p:xfrm>
        <a:graphic>
          <a:graphicData uri="http://schemas.openxmlformats.org/drawingml/2006/table">
            <a:tbl>
              <a:tblPr/>
              <a:tblGrid>
                <a:gridCol w="610628"/>
                <a:gridCol w="4765646"/>
                <a:gridCol w="1035319"/>
                <a:gridCol w="1221255"/>
              </a:tblGrid>
              <a:tr h="57037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Τάξη Β΄- Ομάδες προσανατολισμού</a:t>
                      </a:r>
                      <a:endParaRPr lang="el-GR" sz="2800" i="0" dirty="0">
                        <a:solidFill>
                          <a:srgbClr val="0000CC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78901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Α. Ομάδα Μαθημάτων Προσανατολισμού  Ανθρωπιστικών Σπουδών</a:t>
                      </a: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46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Μάθημα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ώρες</a:t>
                      </a:r>
                      <a:endParaRPr lang="el-GR" sz="2000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00CC"/>
                        </a:solidFill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46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</a:t>
                      </a:r>
                      <a:endParaRPr lang="el-GR" sz="18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Αρχαία Ελληνική Γλώσσα και Γραμματεία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l-GR">
                        <a:solidFill>
                          <a:srgbClr val="0000CC"/>
                        </a:solidFill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2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b="1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b="1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</a:t>
                      </a:r>
                      <a:endParaRPr lang="el-GR" sz="18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l-GR" sz="1800" kern="12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Βασικές Αρχές Κοινωνικών Επιστημών (Οικονομία, Πολιτικοί Θεσμοί &amp; Αρχές Δικαίου, Κοινωνιολογία)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2000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00CC"/>
                        </a:solidFill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7152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5504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el-GR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Ομάδα Μαθημάτων Προσανατολισμού 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Θετικών</a:t>
                      </a:r>
                      <a:r>
                        <a:rPr lang="el-GR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Σπουδών</a:t>
                      </a:r>
                      <a:endParaRPr lang="el-GR" sz="18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2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</a:t>
                      </a:r>
                      <a:endParaRPr lang="el-GR" sz="18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</a:t>
                      </a:r>
                      <a:endParaRPr lang="el-GR" sz="20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20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2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</a:t>
                      </a:r>
                      <a:endParaRPr lang="el-GR" sz="18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Μαθηματικά</a:t>
                      </a:r>
                      <a:endParaRPr lang="el-GR" sz="20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 marL="49831" marR="49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87735" y="6093296"/>
            <a:ext cx="7756673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332656"/>
            <a:ext cx="8153400" cy="86749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Ετήσιες προαγωγικές Εξετάσεις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l-GR" dirty="0" smtClean="0"/>
          </a:p>
          <a:p>
            <a:r>
              <a:rPr lang="el-GR" dirty="0" smtClean="0">
                <a:solidFill>
                  <a:srgbClr val="0000CC"/>
                </a:solidFill>
              </a:rPr>
              <a:t>Θέματα ετησίων προαγωγικών εξετάσεων</a:t>
            </a:r>
          </a:p>
          <a:p>
            <a:pPr lvl="1"/>
            <a:r>
              <a:rPr lang="el-GR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50% από τράπεζα θεμάτων διαβαθμισμένης δυσκολίας ( με ηλεκτρονική κλήρωση) και 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50% από τον διδάσκοντες.</a:t>
            </a:r>
            <a:endParaRPr lang="el-GR" i="1" dirty="0" smtClean="0">
              <a:solidFill>
                <a:srgbClr val="0000CC"/>
              </a:solidFill>
            </a:endParaRPr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260648"/>
            <a:ext cx="8153400" cy="86409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0000CC"/>
                </a:solidFill>
              </a:rPr>
              <a:t>Τρόπος προαγωγής από την Β΄ Λυκείου</a:t>
            </a:r>
            <a:endParaRPr lang="el-GR" sz="36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l-GR" sz="2200" dirty="0" smtClean="0">
                <a:solidFill>
                  <a:srgbClr val="0000CC"/>
                </a:solidFill>
              </a:rPr>
              <a:t>Ο μαθητής προάγεται αν ισχύουν ταυτόχρονα δύο προϋποθέσεις</a:t>
            </a:r>
          </a:p>
          <a:p>
            <a:pPr lvl="1" algn="just"/>
            <a:r>
              <a:rPr lang="el-GR" sz="2200" dirty="0" smtClean="0">
                <a:solidFill>
                  <a:srgbClr val="0000CC"/>
                </a:solidFill>
              </a:rPr>
              <a:t> α) να έχει γενικό μέσο όρο (ΓΜΟ)  ≥ 10 και </a:t>
            </a:r>
          </a:p>
          <a:p>
            <a:pPr lvl="1" algn="just"/>
            <a:r>
              <a:rPr lang="el-GR" sz="2200" dirty="0" smtClean="0">
                <a:solidFill>
                  <a:srgbClr val="0000CC"/>
                </a:solidFill>
              </a:rPr>
              <a:t>β) (Μ.Ο) ≥10 σε καθένα της Ελληνικής Γλώσσας και των  Μαθηματικών, (Μ.Ο) ≥10 σε καθένα από τα μαθήματα της ομάδας προσανατολισμού και  (Μ.Ο) ≥08  σε καθένα από όλα τα άλλα μαθήματα </a:t>
            </a:r>
            <a:r>
              <a:rPr lang="el-GR" sz="2200" dirty="0" smtClean="0">
                <a:solidFill>
                  <a:srgbClr val="008000"/>
                </a:solidFill>
              </a:rPr>
              <a:t>.</a:t>
            </a:r>
            <a:endParaRPr lang="el-GR" sz="2200" i="1" dirty="0" smtClean="0">
              <a:solidFill>
                <a:srgbClr val="008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Αν ο μαθητής δεν πληροί τις προϋπόθεση (α) απορρίπτεται.</a:t>
            </a:r>
            <a:endParaRPr lang="el-GR" sz="2400" i="1" dirty="0" smtClean="0">
              <a:solidFill>
                <a:srgbClr val="FF0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Αν ο μαθητής πληροί την</a:t>
            </a:r>
            <a:r>
              <a:rPr lang="el-GR" sz="2000" dirty="0" smtClean="0">
                <a:solidFill>
                  <a:srgbClr val="FF0000"/>
                </a:solidFill>
              </a:rPr>
              <a:t> προϋπόθεση (α)</a:t>
            </a:r>
            <a:r>
              <a:rPr lang="el-GR" sz="2200" dirty="0" smtClean="0">
                <a:solidFill>
                  <a:srgbClr val="FF0000"/>
                </a:solidFill>
              </a:rPr>
              <a:t> και δεν πληροί τις προϋποθέσεις της (β) περίπτωσης, παραπέμπεται σε επανεξέταση στο μάθημα (ή στα μαθήματα), στον κλάδο (ή τους κλάδους) που  δεν πληροί τις προϋποθέσεις (β).</a:t>
            </a:r>
            <a:endParaRPr lang="el-GR" sz="22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68152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rgbClr val="0000CC"/>
                </a:solidFill>
              </a:rPr>
              <a:t>Τρόπος προαγωγής από την Β΄ Λυκείου …. συνέχεια..</a:t>
            </a:r>
            <a:endParaRPr lang="el-GR" sz="28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l-GR" sz="2200" b="1" u="sng" dirty="0" smtClean="0">
                <a:solidFill>
                  <a:srgbClr val="008000"/>
                </a:solidFill>
              </a:rPr>
              <a:t>Ειδική Ρύθμιση: </a:t>
            </a:r>
            <a:r>
              <a:rPr lang="el-GR" sz="2400" dirty="0" smtClean="0">
                <a:solidFill>
                  <a:srgbClr val="0000CC"/>
                </a:solidFill>
              </a:rPr>
              <a:t>Όταν μαθητής έχει επιτύχει γενικό βαθμό ίσο ή ανώτερο του δέκα (10) και έχει επιτύχει βαθμό τουλάχιστον οκτώ (8) σε έναν ή δύο κλάδους των μαθημάτων «Ελληνική γλώσσα» ή «Μαθηματικά» και ταυτόχρονα έχει επιτύχει Μ.Ο. κλάδων ίσο ή ανώτερο του δώδεκα και πέντε δέκατα (12,5), ο οποίος προκύπτει από την προφορική και γραπτή βαθμολογία στους κλάδους των μαθημάτων «Ελληνική γλώσσα», «Μαθηματικά» και «Φυσικές επιστήμες», ο μαθητής δεν παραπέμπεται στους ανωτέρω κλάδους και προάγεται ή παραπέμπεται ή επαναλαμβάνει τη φοίτηση κατά τα οριζόμενα ως άνω.</a:t>
            </a:r>
            <a:endParaRPr lang="el-GR" sz="2400" i="1" dirty="0" smtClean="0">
              <a:solidFill>
                <a:srgbClr val="0000CC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Η επανεξέταση γίνεται τον Σεπτέμβριο με τον ίδιο τρόπο, όπως και τον Ιούνιο και για την προαγωγή ή απόρριψης ισχύουν οι ίδιες προϋποθέσεις με αυτές του Ιουνίου.  </a:t>
            </a:r>
            <a:endParaRPr lang="el-GR" sz="24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95275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Παράδειγμα προαγωγής από την Β΄ Λυκείου.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l-GR" dirty="0" smtClean="0">
                <a:solidFill>
                  <a:srgbClr val="0000CC"/>
                </a:solidFill>
              </a:rPr>
              <a:t>Ο μαθητής (</a:t>
            </a:r>
            <a:r>
              <a:rPr lang="en-US" dirty="0" smtClean="0">
                <a:solidFill>
                  <a:srgbClr val="0000CC"/>
                </a:solidFill>
              </a:rPr>
              <a:t>y</a:t>
            </a:r>
            <a:r>
              <a:rPr lang="el-GR" dirty="0" smtClean="0">
                <a:solidFill>
                  <a:srgbClr val="0000CC"/>
                </a:solidFill>
              </a:rPr>
              <a:t>) της </a:t>
            </a:r>
            <a:r>
              <a:rPr lang="en-US" dirty="0" smtClean="0">
                <a:solidFill>
                  <a:srgbClr val="0000CC"/>
                </a:solidFill>
              </a:rPr>
              <a:t>B</a:t>
            </a:r>
            <a:r>
              <a:rPr lang="el-GR" dirty="0" smtClean="0">
                <a:solidFill>
                  <a:srgbClr val="0000CC"/>
                </a:solidFill>
              </a:rPr>
              <a:t>΄ τάξης που έχει επιλέξει την Α΄ ομάδα μαθημάτων προσανατολισμού ανθρωπιστικών σπουδών, έστω ότι έχει: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α)  μέσο όρο όλων των μαθημάτων 12,5 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β) Μαθηματικά  8&lt;10  ( Άλγεβρα 9&lt;10 , Γεωμετρία 7&lt;10)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γ) Αρχαία Ελληνική Γλώσσα και Γραμματεία (Ομάδα προσανατολισμού) 9&lt;10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endParaRPr lang="el-GR" i="1" dirty="0" smtClean="0">
              <a:solidFill>
                <a:srgbClr val="0000CC"/>
              </a:solidFill>
            </a:endParaRPr>
          </a:p>
          <a:p>
            <a:r>
              <a:rPr lang="el-GR" dirty="0" smtClean="0"/>
              <a:t>Ο μαθητής (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r>
              <a:rPr lang="el-GR" dirty="0" smtClean="0">
                <a:solidFill>
                  <a:srgbClr val="FF0000"/>
                </a:solidFill>
              </a:rPr>
              <a:t>παραπέμπεται</a:t>
            </a:r>
            <a:r>
              <a:rPr lang="el-GR" dirty="0" smtClean="0"/>
              <a:t> σε επανεξέταση  σίγουρα στα </a:t>
            </a:r>
            <a:r>
              <a:rPr lang="el-GR" dirty="0" smtClean="0">
                <a:solidFill>
                  <a:srgbClr val="0000CC"/>
                </a:solidFill>
              </a:rPr>
              <a:t>Αρχαία Ελληνική Γλώσσα και Γραμματεία (Ομάδα προσανατολισμού)  και Γεωμετρία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00CC"/>
                </a:solidFill>
              </a:rPr>
              <a:t>ενδεχομένως στην Άλγεβρα </a:t>
            </a:r>
            <a:r>
              <a:rPr lang="el-GR" dirty="0" smtClean="0"/>
              <a:t>αν δεν καλύπτεται από την ειδική ρύθμιση</a:t>
            </a:r>
            <a:r>
              <a:rPr lang="el-GR" sz="3200" dirty="0" smtClean="0"/>
              <a:t>. </a:t>
            </a:r>
          </a:p>
          <a:p>
            <a:r>
              <a:rPr lang="el-GR" dirty="0" smtClean="0"/>
              <a:t>Για να προαχθεί ο μαθητής αυτός  πρέπει να πετύχει τέτοια γραπτή βαθμολογία ώστε ο μέσος όρος με τα προφορικά στα μαθήματα αυτά να είναι  </a:t>
            </a:r>
            <a:endParaRPr lang="el-GR" i="1" dirty="0" smtClean="0"/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Αρχαία Ελληνική Γλώσσα και Γραμματεία (Ομάδα προσανατολισμού) 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≥10</a:t>
            </a:r>
            <a:endParaRPr lang="el-GR" i="1" dirty="0" smtClean="0"/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Άλγεβρα ≥10</a:t>
            </a:r>
            <a:endParaRPr lang="el-GR" i="1" dirty="0" smtClean="0"/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Μαθηματικά ≥10</a:t>
            </a:r>
            <a:endParaRPr lang="el-GR" i="1" dirty="0" smtClean="0"/>
          </a:p>
          <a:p>
            <a:r>
              <a:rPr lang="el-GR" dirty="0" smtClean="0"/>
              <a:t>Σε αντίθετη περίπτωση ο μαθητής </a:t>
            </a:r>
            <a:r>
              <a:rPr lang="el-GR" dirty="0" smtClean="0">
                <a:solidFill>
                  <a:srgbClr val="FF0000"/>
                </a:solidFill>
              </a:rPr>
              <a:t>απορρίπτεται.</a:t>
            </a:r>
            <a:endParaRPr lang="el-GR" i="1" dirty="0" smtClean="0">
              <a:solidFill>
                <a:srgbClr val="FF0000"/>
              </a:solidFill>
            </a:endParaRPr>
          </a:p>
          <a:p>
            <a:endParaRPr lang="el-GR" i="1" dirty="0" smtClean="0"/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366564"/>
            <a:ext cx="8153400" cy="82413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Γ΄ Λυκείου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Έξι μαθήματα γενικής παιδείας …. που όμως είναι επτά!!! 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Τρία μαθήματα Ομάδας Προσανατολισμού (κατεύθυνσης)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Σύνολο ωρών= 34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14 ώρες κοινά μαθήματα γενικής παιδείας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20 ώρες μαθήματα ομάδας προσανατολισμού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323131"/>
            <a:ext cx="8153400" cy="86409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Γ΄ Λυκείου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Μαθήματα  γενικής παιδείας, και 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Μαθήματα της ομάδας προσανατολισμού.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Ομάδες προσανατολισμού: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rgbClr val="008000"/>
                </a:solidFill>
              </a:rPr>
              <a:t>Ανθρωπιστικών σπουδών,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Θετικών σπουδών.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Οικονομικών , πολιτικών κοινωνικών και παιδαγωγικών σπουδών.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39552" y="404664"/>
          <a:ext cx="8064894" cy="5544617"/>
        </p:xfrm>
        <a:graphic>
          <a:graphicData uri="http://schemas.openxmlformats.org/drawingml/2006/table">
            <a:tbl>
              <a:tblPr/>
              <a:tblGrid>
                <a:gridCol w="368519"/>
                <a:gridCol w="3070999"/>
                <a:gridCol w="1673050"/>
                <a:gridCol w="453294"/>
                <a:gridCol w="453294"/>
                <a:gridCol w="2045738"/>
              </a:tblGrid>
              <a:tr h="74649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Τάξη Γ΄:  </a:t>
                      </a:r>
                      <a:r>
                        <a:rPr lang="en-US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Μαθήματα </a:t>
                      </a:r>
                      <a:r>
                        <a:rPr lang="el-GR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κοινού </a:t>
                      </a:r>
                      <a:r>
                        <a:rPr lang="en-US" sz="20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εκπαιδευτικού </a:t>
                      </a:r>
                      <a:r>
                        <a:rPr lang="el-GR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προγράμματος </a:t>
                      </a:r>
                      <a:r>
                        <a:rPr lang="en-US" sz="20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</a:t>
                      </a:r>
                      <a:endParaRPr lang="el-GR" sz="2000" b="1" i="0" u="none" strike="noStrike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Μαθήματα </a:t>
                      </a:r>
                      <a:r>
                        <a:rPr lang="en-US" sz="20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γενικής </a:t>
                      </a:r>
                      <a:r>
                        <a:rPr lang="el-GR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παιδείας</a:t>
                      </a: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22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Διακριτά διδακτέα αντικείμενα -κλάδοι</a:t>
                      </a:r>
                      <a:endParaRPr lang="el-GR" sz="14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Ώρες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Παρατηρήσεις</a:t>
                      </a:r>
                      <a:endParaRPr lang="el-GR" sz="14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898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Νέα Ελληνική Γλώσσα και Γραμματεία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Νέα Ελληνική Γλώσσα</a:t>
                      </a: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2000" b="1" i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Διακριτοί κλάδοι που εξετάζονται ως ενιαίο αντικείμενο με αναλογία θεμάτων 60% στη Γλώσσα και 40% στη Λογοτεχνία</a:t>
                      </a:r>
                      <a:endParaRPr lang="el-GR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9576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Λογοτεχνία</a:t>
                      </a: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55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Εισαγωγή στις αρχές της Επιστήμης </a:t>
                      </a:r>
                      <a:r>
                        <a:rPr lang="el-GR" sz="2000" b="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 </a:t>
                      </a: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Η/Υ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72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Ιστορία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72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Θρησκευτικά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2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Ξένη Γλώσσα 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Αγγλικά ή  Γαλλικά </a:t>
                      </a:r>
                      <a:endParaRPr lang="el-GR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ή Γερμανικά</a:t>
                      </a:r>
                      <a:endParaRPr lang="el-GR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72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b="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 Αγωγή</a:t>
                      </a:r>
                      <a:endParaRPr lang="el-GR" sz="2000" b="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2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Δεν εξετάζεται γραπτώς</a:t>
                      </a:r>
                      <a:endParaRPr lang="el-GR" sz="14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9478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700" i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14837" y="6067231"/>
            <a:ext cx="8104137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467544" y="404667"/>
          <a:ext cx="8136905" cy="5888624"/>
        </p:xfrm>
        <a:graphic>
          <a:graphicData uri="http://schemas.openxmlformats.org/drawingml/2006/table">
            <a:tbl>
              <a:tblPr/>
              <a:tblGrid>
                <a:gridCol w="648072"/>
                <a:gridCol w="3384376"/>
                <a:gridCol w="3312368"/>
                <a:gridCol w="792089"/>
              </a:tblGrid>
              <a:tr h="28797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Τάξη</a:t>
                      </a:r>
                      <a:r>
                        <a:rPr lang="el-GR" sz="2000" i="0" baseline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Γ΄  Μαθήματα  ομάδων προσανατολισμού</a:t>
                      </a:r>
                      <a:endParaRPr lang="el-GR" sz="2000" i="0" dirty="0">
                        <a:solidFill>
                          <a:srgbClr val="0000CC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5918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Α. Ομάδα Μαθημάτων Προσανατολισμού  Ανθρωπιστικών Σπουδών</a:t>
                      </a:r>
                      <a:endParaRPr lang="el-GR" sz="1800" b="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84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Μάθημα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Ώρες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Αρχαία Ελληνική Γλώσσα και Γραμματεία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08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Λατινικά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29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Ιστορία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195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700" i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5918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Β. </a:t>
                      </a:r>
                      <a:r>
                        <a:rPr lang="el-GR" sz="18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Ομάδα Μαθημάτων Προσανατολισμού </a:t>
                      </a:r>
                      <a:r>
                        <a:rPr lang="en-US" sz="18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Θετικών</a:t>
                      </a:r>
                      <a:r>
                        <a:rPr lang="el-GR" sz="18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Σπουδών</a:t>
                      </a:r>
                      <a:endParaRPr lang="el-GR" sz="1800" b="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07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0" dirty="0" smtClean="0">
                          <a:solidFill>
                            <a:srgbClr val="0000CC"/>
                          </a:solidFill>
                        </a:rPr>
                        <a:t>Θετικές</a:t>
                      </a:r>
                      <a:r>
                        <a:rPr lang="el-GR" sz="1600" b="0" baseline="0" dirty="0" smtClean="0">
                          <a:solidFill>
                            <a:srgbClr val="0000CC"/>
                          </a:solidFill>
                        </a:rPr>
                        <a:t> και Τεχνολογικές Επιστήμες</a:t>
                      </a:r>
                      <a:endParaRPr lang="el-GR" sz="1600" b="0" dirty="0">
                        <a:solidFill>
                          <a:srgbClr val="0000CC"/>
                        </a:solidFill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0" dirty="0" smtClean="0">
                          <a:solidFill>
                            <a:srgbClr val="0000CC"/>
                          </a:solidFill>
                        </a:rPr>
                        <a:t>Επιστήμες Υγείας</a:t>
                      </a:r>
                      <a:endParaRPr lang="el-GR" sz="1800" b="0" dirty="0">
                        <a:solidFill>
                          <a:srgbClr val="0000CC"/>
                        </a:solidFill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00CC"/>
                        </a:solidFill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5000"/>
                      </a:srgbClr>
                    </a:solidFill>
                  </a:tcPr>
                </a:tc>
              </a:tr>
              <a:tr h="41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800" i="0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Φυσική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Φυσική</a:t>
                      </a:r>
                      <a:endParaRPr lang="el-GR" sz="1100" i="1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800" i="0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Χημεία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Χημεία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59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800" i="0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Μαθηματικά   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Βιολογία</a:t>
                      </a:r>
                      <a:endParaRPr lang="el-GR" sz="11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5994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700" i="0" dirty="0">
                        <a:solidFill>
                          <a:srgbClr val="0066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718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3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Γ. Ομάδα Μαθημάτων Προσανατολισμού  </a:t>
                      </a:r>
                      <a:r>
                        <a:rPr lang="el-GR" sz="14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Οικονομικών-Πολιτικών-Κοινωνικών</a:t>
                      </a:r>
                      <a:r>
                        <a:rPr lang="el-GR" sz="1300" b="0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και Παιδαγωγικών Σπουδών</a:t>
                      </a:r>
                      <a:endParaRPr lang="el-GR" sz="1300" b="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11290"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00CC"/>
                        </a:solidFill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Επιστήμες Οικονομίας Διοίκησης &amp; Πολιτικές Επιστήμες </a:t>
                      </a:r>
                      <a:endParaRPr lang="el-GR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Παιδαγωγικές</a:t>
                      </a:r>
                      <a:r>
                        <a:rPr lang="el-GR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Επιστήμες </a:t>
                      </a:r>
                      <a:endParaRPr lang="el-GR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00CC"/>
                        </a:solidFill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6000"/>
                      </a:srgbClr>
                    </a:solidFill>
                  </a:tcPr>
                </a:tc>
              </a:tr>
              <a:tr h="411290">
                <a:tc>
                  <a:txBody>
                    <a:bodyPr/>
                    <a:lstStyle/>
                    <a:p>
                      <a:pPr algn="ctr"/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Μαθηματικά και Στοιχεία Στατιστικής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Μαθηματικά και Στοιχεία Στατιστικής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1585">
                <a:tc>
                  <a:txBody>
                    <a:bodyPr/>
                    <a:lstStyle/>
                    <a:p>
                      <a:pPr algn="ctr"/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Στοιχεία Κοινωνικών και Πολιτικών Επιστημών  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Ιστορία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800" i="0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74" marR="47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Αρχές Οικονομικής Επιστήμης   </a:t>
                      </a:r>
                      <a:endParaRPr lang="el-GR" sz="1400" i="1" dirty="0">
                        <a:solidFill>
                          <a:srgbClr val="0000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Αρχές Φυσικών Επιστημών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el-GR" sz="1600" b="1" i="1" dirty="0">
                        <a:solidFill>
                          <a:srgbClr val="0000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3078" y="6314110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76225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Α΄ Λυκείου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4495800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Εννιά μαθήματα …. που όμως είναι δεκαπέντε!!! 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Μαθήματα γενικής παιδείας + ένα μάθημα επιλογής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Σύνολο ωρών= 35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33 ώρες κοινά μαθήματα γενικής παιδείας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02 ώρες ένα μάθημα επιλογής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6" name="5 - Θέση υποσέλιδου"/>
          <p:cNvSpPr txBox="1">
            <a:spLocks/>
          </p:cNvSpPr>
          <p:nvPr/>
        </p:nvSpPr>
        <p:spPr>
          <a:xfrm>
            <a:off x="611560" y="6309320"/>
            <a:ext cx="8138864" cy="3651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Τσούνης Βασίλης -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www.btsounis.gr - mail@btsounis.gr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95275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0000CC"/>
                </a:solidFill>
              </a:rPr>
              <a:t>Ετήσιες προαγωγικές Εξετάσεις</a:t>
            </a:r>
            <a:endParaRPr lang="el-GR" sz="36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l-GR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Θέματα ετησίων προαγωγικών εξετάσεων</a:t>
            </a:r>
          </a:p>
          <a:p>
            <a:pPr lvl="1"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50% από τράπεζα θεμάτων διαβαθμισμένης δυσκολίας ( με ηλεκτρονική κλήρωση) και </a:t>
            </a:r>
          </a:p>
          <a:p>
            <a:pPr lvl="1" algn="just"/>
            <a:r>
              <a:rPr lang="el-GR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50% από τον διδάσκοντες.</a:t>
            </a:r>
            <a:endParaRPr lang="el-GR" sz="24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Το μάθημα της Νέας Ελληνικής Γλώσσας και Γραμματείας με κλάδους τη Νέα Ελληνική Γλώσσα και τη Λογοτεχνία εξετάζεται ως ενιαίο γνωστικό αντικείμενο με αναλογία θεμάτων 60% Ελληνικής Γλώσσας και 40% Λογοτεχνίας .</a:t>
            </a:r>
            <a:endParaRPr lang="el-GR" sz="24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0000CC"/>
                </a:solidFill>
              </a:rPr>
              <a:t>Τρόπος απόλυσης από την Γ΄ Λυκείου</a:t>
            </a:r>
            <a:endParaRPr lang="el-GR" sz="36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el-GR" sz="2400" dirty="0" smtClean="0">
                <a:solidFill>
                  <a:srgbClr val="0000CC"/>
                </a:solidFill>
              </a:rPr>
              <a:t>Ο μαθητής απολύεται αν ισχύουν ταυτόχρονα δύο προϋποθέσεις</a:t>
            </a:r>
          </a:p>
          <a:p>
            <a:pPr lvl="1" algn="just"/>
            <a:r>
              <a:rPr lang="el-GR" sz="2300" dirty="0" smtClean="0">
                <a:solidFill>
                  <a:srgbClr val="0000CC"/>
                </a:solidFill>
              </a:rPr>
              <a:t> α) να έχει γενικό μέσο όρο (ΓΜΟ)  ≥ 10 και </a:t>
            </a:r>
          </a:p>
          <a:p>
            <a:pPr lvl="1" algn="just"/>
            <a:r>
              <a:rPr lang="el-GR" sz="2300" dirty="0" smtClean="0">
                <a:solidFill>
                  <a:srgbClr val="0000CC"/>
                </a:solidFill>
              </a:rPr>
              <a:t>β) Ετήσιο βαθμό ≥10 σε κάθε κλάδο της Ελληνικής Γλώσσας,</a:t>
            </a:r>
            <a:r>
              <a:rPr lang="en-US" sz="2300" dirty="0" smtClean="0">
                <a:solidFill>
                  <a:srgbClr val="0000CC"/>
                </a:solidFill>
              </a:rPr>
              <a:t> </a:t>
            </a:r>
            <a:r>
              <a:rPr lang="el-GR" sz="2300" dirty="0" smtClean="0">
                <a:solidFill>
                  <a:srgbClr val="0000CC"/>
                </a:solidFill>
              </a:rPr>
              <a:t>≥10 σε κάθε μάθημα της ομάδας προσανατολισμού και  ≥08  σε όλα τα άλλα μαθήματα </a:t>
            </a:r>
            <a:r>
              <a:rPr lang="el-GR" sz="2300" dirty="0" smtClean="0">
                <a:solidFill>
                  <a:srgbClr val="008000"/>
                </a:solidFill>
              </a:rPr>
              <a:t>.</a:t>
            </a:r>
            <a:endParaRPr lang="el-GR" sz="2300" i="1" dirty="0" smtClean="0">
              <a:solidFill>
                <a:srgbClr val="008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Αν ο μαθητής δεν πληροί τις προϋποθέσεις  (α) απορρίπτεται .</a:t>
            </a:r>
            <a:endParaRPr lang="el-GR" sz="2400" i="1" dirty="0" smtClean="0">
              <a:solidFill>
                <a:srgbClr val="FF0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Αν ο μαθητής δεν πληροί τις προϋποθέσεις της (β) περίπτωσης κατά κλάδο μαθημάτων ή υπόλοιπα μαθήματα παραπέμπεται σε επανεξέταση στον κλάδο ή μάθημα που  δεν πληροί τις προϋποθέσεις (β) και απολύεται ή απορρίπτεται κατά τα οριζόμενα για την απόλυση ή απόρριψη τον Ιούνιο. </a:t>
            </a:r>
            <a:endParaRPr lang="el-GR" sz="22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4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Παράδειγμα προαγωγής από την Γ΄ Λυκείου.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l-GR" sz="3200" dirty="0" smtClean="0">
                <a:solidFill>
                  <a:srgbClr val="0000CC"/>
                </a:solidFill>
              </a:rPr>
              <a:t>Ο μαθητής (</a:t>
            </a:r>
            <a:r>
              <a:rPr lang="en-US" sz="3200" dirty="0" smtClean="0">
                <a:solidFill>
                  <a:srgbClr val="0000CC"/>
                </a:solidFill>
              </a:rPr>
              <a:t>z</a:t>
            </a:r>
            <a:r>
              <a:rPr lang="el-GR" sz="3200" dirty="0" smtClean="0">
                <a:solidFill>
                  <a:srgbClr val="0000CC"/>
                </a:solidFill>
              </a:rPr>
              <a:t> της Γ΄ τάξης που έχει επιλέξει την Γ΄ Ομάδα Μαθημάτων Προσανατολισμού  Οικονομικών-Πολιτικών-Κοινωνικών και Παιδαγωγικών Σπουδών ( με κατεύθυνση τις παιδαγωγικές σπουδές)</a:t>
            </a:r>
            <a:r>
              <a:rPr lang="el-GR" sz="3200" b="1" dirty="0" smtClean="0">
                <a:solidFill>
                  <a:srgbClr val="0000CC"/>
                </a:solidFill>
              </a:rPr>
              <a:t>,</a:t>
            </a:r>
            <a:r>
              <a:rPr lang="el-GR" sz="3200" dirty="0" smtClean="0">
                <a:solidFill>
                  <a:srgbClr val="0000CC"/>
                </a:solidFill>
              </a:rPr>
              <a:t> έστω ότι έχει:</a:t>
            </a:r>
            <a:endParaRPr lang="el-GR" sz="3200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sz="2900" dirty="0" smtClean="0">
                <a:solidFill>
                  <a:srgbClr val="0000CC"/>
                </a:solidFill>
              </a:rPr>
              <a:t>α)  μέσο όρο όλων των μαθημάτων 13 </a:t>
            </a:r>
            <a:endParaRPr lang="el-GR" sz="2900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sz="2900" dirty="0" smtClean="0">
                <a:solidFill>
                  <a:srgbClr val="0000CC"/>
                </a:solidFill>
              </a:rPr>
              <a:t>β) Μαθηματικά και Στοιχεία Στατιστικής  9,5 &lt;10</a:t>
            </a:r>
            <a:endParaRPr lang="el-GR" sz="2900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sz="2900" dirty="0" smtClean="0">
                <a:solidFill>
                  <a:srgbClr val="0000CC"/>
                </a:solidFill>
              </a:rPr>
              <a:t>γ)  Αρχές Φυσικών Επιστημών  9,6 &lt;10 </a:t>
            </a:r>
            <a:endParaRPr lang="el-GR" sz="2900" i="1" dirty="0" smtClean="0">
              <a:solidFill>
                <a:srgbClr val="0000CC"/>
              </a:solidFill>
            </a:endParaRPr>
          </a:p>
          <a:p>
            <a:pPr algn="just"/>
            <a:r>
              <a:rPr lang="el-GR" sz="3200" dirty="0" smtClean="0"/>
              <a:t>Ο μαθητής (</a:t>
            </a:r>
            <a:r>
              <a:rPr lang="en-US" sz="3200" dirty="0" smtClean="0"/>
              <a:t>z</a:t>
            </a:r>
            <a:r>
              <a:rPr lang="el-GR" sz="3200" dirty="0" smtClean="0"/>
              <a:t>) </a:t>
            </a:r>
            <a:r>
              <a:rPr lang="el-GR" sz="3200" dirty="0" smtClean="0">
                <a:solidFill>
                  <a:srgbClr val="FF0000"/>
                </a:solidFill>
              </a:rPr>
              <a:t>παραπέμπεται</a:t>
            </a:r>
            <a:r>
              <a:rPr lang="el-GR" sz="3200" dirty="0" smtClean="0"/>
              <a:t> σε επανεξέταση  στα μαθήματα Μαθηματικά και Στοιχεία Στατιστικής  και   Αρχές Φυσικών Επιστημών  Για να απολυθεί ο μαθητής αυτός  πρέπει να πετύχει τέτοια γραπτή βαθμολογία ώστε ο μέσος όρος με τα προφορικά στα μαθήματα αυτά να είναι  </a:t>
            </a:r>
            <a:endParaRPr lang="el-GR" sz="3200" i="1" dirty="0" smtClean="0"/>
          </a:p>
          <a:p>
            <a:pPr lvl="1" algn="just"/>
            <a:r>
              <a:rPr lang="el-GR" sz="2900" dirty="0" smtClean="0">
                <a:solidFill>
                  <a:srgbClr val="0000CC"/>
                </a:solidFill>
              </a:rPr>
              <a:t>Μαθηματικά και Στοιχεία Στατιστικής ≥10</a:t>
            </a:r>
            <a:r>
              <a:rPr lang="el-GR" sz="2900" dirty="0" smtClean="0"/>
              <a:t>  </a:t>
            </a:r>
            <a:endParaRPr lang="el-GR" sz="2900" i="1" dirty="0" smtClean="0"/>
          </a:p>
          <a:p>
            <a:pPr lvl="1" algn="just"/>
            <a:r>
              <a:rPr lang="el-GR" sz="2900" dirty="0" smtClean="0">
                <a:solidFill>
                  <a:srgbClr val="0000CC"/>
                </a:solidFill>
              </a:rPr>
              <a:t>Αρχές Φυσικών Επιστημών ≥10</a:t>
            </a:r>
            <a:r>
              <a:rPr lang="el-GR" sz="2900" dirty="0" smtClean="0"/>
              <a:t>  .</a:t>
            </a:r>
            <a:endParaRPr lang="el-GR" sz="2900" i="1" dirty="0" smtClean="0"/>
          </a:p>
          <a:p>
            <a:pPr algn="just"/>
            <a:r>
              <a:rPr lang="el-GR" dirty="0" smtClean="0"/>
              <a:t>Σε αντίθετη περίπτωση ο μαθητής </a:t>
            </a:r>
            <a:r>
              <a:rPr lang="el-GR" sz="3200" dirty="0" smtClean="0">
                <a:solidFill>
                  <a:srgbClr val="FF0000"/>
                </a:solidFill>
              </a:rPr>
              <a:t>απορρίπτεται.</a:t>
            </a:r>
            <a:endParaRPr lang="el-GR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 </a:t>
            </a:r>
            <a:endParaRPr lang="el-GR" i="1" dirty="0" smtClean="0"/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68152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500" dirty="0" smtClean="0">
                <a:solidFill>
                  <a:srgbClr val="0000CC"/>
                </a:solidFill>
              </a:rPr>
              <a:t>Η εισαγωγή στην Τριτοβάθμια Εκπαίδευση μετά το 2016</a:t>
            </a:r>
            <a:endParaRPr lang="el-GR" sz="25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635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00CC"/>
                </a:solidFill>
              </a:rPr>
              <a:t>Όλες σχολές και τα τμήματα των Πανεπιστημίων και ΤΕΙ κατανέμονται σε πέντε Επιστημονικά Πεδία Εξειδίκευσης. </a:t>
            </a:r>
          </a:p>
          <a:p>
            <a:r>
              <a:rPr lang="el-GR" sz="2400" dirty="0" smtClean="0">
                <a:solidFill>
                  <a:srgbClr val="0000CC"/>
                </a:solidFill>
              </a:rPr>
              <a:t>Υπάρχει αντιστοιχία για κάθε επιστημονικό πεδίο με την Ομάδα Προσανατολισμού Μαθημάτων  που πρέπει να επιλέξει ο κάθε μαθητής για να μπορεί να δηλώσει το αντίστοιχο επιστημονικό πεδίο.</a:t>
            </a:r>
          </a:p>
          <a:p>
            <a:r>
              <a:rPr lang="el-GR" sz="2400" dirty="0" smtClean="0">
                <a:solidFill>
                  <a:srgbClr val="0000CC"/>
                </a:solidFill>
              </a:rPr>
              <a:t>Κάθε μαθητής μπορεί να δηλώσει ένα μόνο επιστημονικό πεδίο.</a:t>
            </a:r>
            <a:endParaRPr lang="el-GR" sz="2400" dirty="0">
              <a:solidFill>
                <a:srgbClr val="0000CC"/>
              </a:solidFill>
            </a:endParaRPr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23492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23528" y="182292"/>
          <a:ext cx="8640960" cy="6431511"/>
        </p:xfrm>
        <a:graphic>
          <a:graphicData uri="http://schemas.openxmlformats.org/drawingml/2006/table">
            <a:tbl>
              <a:tblPr/>
              <a:tblGrid>
                <a:gridCol w="385758"/>
                <a:gridCol w="2314543"/>
                <a:gridCol w="2931754"/>
                <a:gridCol w="3008905"/>
              </a:tblGrid>
              <a:tr h="200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α/α </a:t>
                      </a:r>
                      <a:endParaRPr lang="el-GR" sz="1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Επιστημονικ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</a:t>
                      </a: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Πεδ</a:t>
                      </a:r>
                      <a:r>
                        <a:rPr lang="el-GR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ιο</a:t>
                      </a: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Εξειδ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</a:t>
                      </a:r>
                      <a:r>
                        <a:rPr lang="en-US" sz="1000" b="1" i="0" cap="small" dirty="0" err="1" smtClean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κευση</a:t>
                      </a:r>
                      <a:r>
                        <a:rPr lang="el-GR" sz="1000" b="1" i="0" cap="small" dirty="0" smtClean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</a:t>
                      </a:r>
                      <a:endParaRPr lang="el-GR" sz="1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Εξεταζ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μενα</a:t>
                      </a: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ματα</a:t>
                      </a:r>
                      <a:endParaRPr lang="el-GR" sz="1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Ομ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δα</a:t>
                      </a: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Προσανατολισμ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ου</a:t>
                      </a:r>
                      <a:r>
                        <a:rPr lang="en-US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</a:t>
                      </a:r>
                      <a:r>
                        <a:rPr lang="el-GR" sz="1000" b="1" i="0" cap="small" dirty="0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</a:t>
                      </a:r>
                      <a:r>
                        <a:rPr lang="en-US" sz="1000" b="1" i="0" cap="small" dirty="0" err="1">
                          <a:solidFill>
                            <a:srgbClr val="0000CC"/>
                          </a:solidFill>
                          <a:uFill>
                            <a:solidFill>
                              <a:srgbClr val="009DD9"/>
                            </a:solidFill>
                          </a:u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</a:t>
                      </a:r>
                      <a:endParaRPr lang="el-GR" sz="10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341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Ανθρωπιστικές Σπουδές, Νομικές</a:t>
                      </a: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Νεοελληνική Γλώσσα και Λογοτεχνία</a:t>
                      </a:r>
                      <a:endParaRPr lang="el-GR" sz="13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i="0" dirty="0" smtClean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i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Ανθρωπιστικών </a:t>
                      </a: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Σπουδών (1</a:t>
                      </a:r>
                      <a:r>
                        <a:rPr lang="el-GR" sz="1600" i="0" baseline="3000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l-GR" sz="16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)</a:t>
                      </a:r>
                      <a:endParaRPr lang="el-GR" sz="16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341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Αρχαία Ελληνική Γλώσσα και Γραμματεία</a:t>
                      </a:r>
                      <a:endParaRPr lang="el-GR" sz="13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24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Ιστορία</a:t>
                      </a:r>
                      <a:endParaRPr lang="el-GR" sz="13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24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Λατινικά</a:t>
                      </a:r>
                      <a:endParaRPr lang="el-GR" sz="13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64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1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l-GR" sz="16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Θετικές και Τεχνολογικές Επιστήμες</a:t>
                      </a:r>
                      <a:endParaRPr lang="el-GR" sz="18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Νεοελληνική Γλώσσα και Λογοτεχνία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Θετικών Σπουδών (2</a:t>
                      </a:r>
                      <a:r>
                        <a:rPr lang="el-GR" sz="1400" i="0" baseline="30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(με διδασκόμενο μάθημα τα Μαθηματικά)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072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Μαθηματικά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072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072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Χημεία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64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1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l-GR" sz="16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Επιστήμες Υγείας</a:t>
                      </a:r>
                      <a:endParaRPr lang="el-GR" sz="18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Νεοελληνική Γλώσσα και Λογοτεχνία</a:t>
                      </a:r>
                      <a:endParaRPr lang="el-GR" sz="13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Θετικών Σπουδών (2</a:t>
                      </a:r>
                      <a:r>
                        <a:rPr lang="el-GR" sz="1400" i="0" baseline="30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(με διδασκόμενο μάθημα τη Βιολογία)</a:t>
                      </a:r>
                      <a:endParaRPr lang="el-GR" sz="14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1924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Βιολογία</a:t>
                      </a:r>
                      <a:endParaRPr lang="el-GR" sz="13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24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Φυσική</a:t>
                      </a:r>
                      <a:endParaRPr lang="el-GR" sz="13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24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300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Χημεία</a:t>
                      </a:r>
                      <a:endParaRPr lang="el-GR" sz="130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64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800" i="1" dirty="0">
                        <a:solidFill>
                          <a:srgbClr val="0000CC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1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l-GR" sz="1600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Επιστήμες Οικονομίας</a:t>
                      </a:r>
                      <a:endParaRPr lang="el-GR" sz="18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Κοινωνικές και Πολιτικές Επιστήμες</a:t>
                      </a:r>
                      <a:endParaRPr lang="el-GR" sz="18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Νεοελληνική Γλώσσα και Λογοτεχνία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Οικονομικών Κοινωνικών, Πολιτικών Επιστημών και Παιδαγωγικών Σπουδών (3</a:t>
                      </a:r>
                      <a:r>
                        <a:rPr lang="el-GR" sz="1200" i="0" baseline="3000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(Με διδασκόμενα  μαθήματα  τις Αρχές Οικονομικής Επιστήμης και Στοιχεία Κοινωνικών και Πολιτικών Επιστημών)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341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Μαθηματικά και Στοιχεία Στατιστικής</a:t>
                      </a:r>
                      <a:endParaRPr lang="el-GR" sz="1200" i="1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1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Αρχές Οικονομικής Επιστήμης</a:t>
                      </a:r>
                      <a:endParaRPr lang="el-GR" sz="1200" i="1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0220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Στοιχεία Κοινωνικών και Πολιτικών Επιστημών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5519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24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1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8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l-GR" sz="1600" i="1" dirty="0">
                        <a:solidFill>
                          <a:srgbClr val="008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Παιδαγωγικών Επιστημών</a:t>
                      </a:r>
                      <a:endParaRPr lang="el-GR" sz="18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Νεοελληνική Γλώσσα και Λογοτεχνία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Οικονομικών Κοινωνικών, Πολιτικών Επιστημών και Παιδαγωγικών Σπουδών (3</a:t>
                      </a:r>
                      <a:r>
                        <a:rPr lang="el-GR" sz="1200" i="0" baseline="3000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</a:t>
                      </a: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(Με διδασκόμενα μαθήματα την Ιστορία και Αρχές Φυσικών  Επιστημών)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341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Μαθηματικά και Στοιχεία Στατιστικής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776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Ιστορία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1856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66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Αρχές Φυσικών Επιστημών</a:t>
                      </a:r>
                      <a:endParaRPr lang="el-GR" sz="1200" i="1" dirty="0">
                        <a:solidFill>
                          <a:srgbClr val="0066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731" marR="40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Γενικές παρατηρήσεις </a:t>
            </a:r>
            <a:endParaRPr lang="el-GR" sz="32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l-GR" sz="6400" dirty="0" smtClean="0">
                <a:solidFill>
                  <a:srgbClr val="0000CC"/>
                </a:solidFill>
              </a:rPr>
              <a:t>Κάθε μαθητής μπορεί να δηλώσει σχολές ή τμήματα από ένα μόνο επιστημονικό πεδίο εξειδίκευσης και συγκεκριμένα αυτό που αντιστοιχεί στην ομάδα προσανατολισμού μαθημάτων που παρακολούθησε  στη Γ΄ Λυκείου  του σχολείου του.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r>
              <a:rPr lang="el-GR" sz="6400" dirty="0" smtClean="0">
                <a:solidFill>
                  <a:srgbClr val="0000CC"/>
                </a:solidFill>
              </a:rPr>
              <a:t>Οι μαθητές της  Γ΄ Λυκείου  με την λήξη του προηγούμενου διδακτικού έτους δηλώνουν την Ομάδα Μαθημάτων Προσανατολισμού  που θα παρακολουθήσουν. Την δήλωση αυτή την επιβεβαιώνουν οριστικά μέχρι την 20</a:t>
            </a:r>
            <a:r>
              <a:rPr lang="el-GR" sz="6400" baseline="30000" dirty="0" smtClean="0">
                <a:solidFill>
                  <a:srgbClr val="0000CC"/>
                </a:solidFill>
              </a:rPr>
              <a:t>η</a:t>
            </a:r>
            <a:r>
              <a:rPr lang="el-GR" sz="6400" dirty="0" smtClean="0">
                <a:solidFill>
                  <a:srgbClr val="0000CC"/>
                </a:solidFill>
              </a:rPr>
              <a:t> Σεπτεμβρίου.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l-GR" sz="6400" dirty="0" smtClean="0">
                <a:solidFill>
                  <a:srgbClr val="0000CC"/>
                </a:solidFill>
              </a:rPr>
              <a:t> 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r>
              <a:rPr lang="el-GR" sz="6400" dirty="0" smtClean="0">
                <a:solidFill>
                  <a:srgbClr val="0000CC"/>
                </a:solidFill>
              </a:rPr>
              <a:t>Οι εξετάσεις εισαγωγής στην Τριτοβάθμια εκπαίδευση αποδεσμεύονται από το Γενικό Λύκειο, γίνονται μετά τις απολυτήριες εξετάσεις  στο Λύκειο και λαμβάνουν μέρος σε αυτές, μόνο όσοι έχουν απολυτήριο Λυκείου.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r>
              <a:rPr lang="el-GR" sz="6400" dirty="0" smtClean="0">
                <a:solidFill>
                  <a:srgbClr val="0000CC"/>
                </a:solidFill>
              </a:rPr>
              <a:t> Μέχρι την 30η Μαΐου δίνεται η δυνατότητα στον Υπουργό Παιδείας ώστε με απόφασή του να επανακαθορίζει τα Επιστημονικά Πεδία Εξειδίκευσης αλλά και την κατανομή σε αυτά των σχολών και των τμημάτων των ανωτάτων εκπαιδευτικών ιδρυμάτων. Η ισχύς μιας τέτοιας απόφασης  ισχύει από το επόμενο διδακτικό έτος. 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r>
              <a:rPr lang="el-GR" sz="6400" dirty="0" smtClean="0">
                <a:solidFill>
                  <a:srgbClr val="0000CC"/>
                </a:solidFill>
              </a:rPr>
              <a:t>Τα θέματα των πανελλαδικώς εξεταζομένων μαθημάτων είναι 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pPr lvl="1"/>
            <a:r>
              <a:rPr lang="el-GR" sz="6400" dirty="0" smtClean="0">
                <a:solidFill>
                  <a:srgbClr val="0000CC"/>
                </a:solidFill>
              </a:rPr>
              <a:t>σε ποσοστό 50% , με κλήρωση από τράπεζα θεμάτων διαβαθμισμένης δυσκολίας, και 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pPr lvl="1"/>
            <a:r>
              <a:rPr lang="el-GR" sz="6400" dirty="0" smtClean="0">
                <a:solidFill>
                  <a:srgbClr val="0000CC"/>
                </a:solidFill>
              </a:rPr>
              <a:t>σε ποσοστό 50%, από την κεντρική επιτροπή των εξετάσεων.</a:t>
            </a:r>
            <a:endParaRPr lang="el-GR" sz="6400" i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l-GR" sz="2800" dirty="0" smtClean="0">
                <a:solidFill>
                  <a:srgbClr val="0000CC"/>
                </a:solidFill>
              </a:rPr>
              <a:t>Τα βαθμολογικά δεδομένα για την εισαγωγή στην Τριτοβάθμια Εκπαίδευση</a:t>
            </a:r>
            <a:endParaRPr lang="el-GR" sz="28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>
                <a:solidFill>
                  <a:srgbClr val="0000CC"/>
                </a:solidFill>
              </a:rPr>
              <a:t>Για την εισαγωγή στην τριτοβάθμια εκπαίδευση λαμβάνονται υπόψη : 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b="1" dirty="0" smtClean="0">
                <a:solidFill>
                  <a:srgbClr val="0000CC"/>
                </a:solidFill>
              </a:rPr>
              <a:t>α)</a:t>
            </a:r>
            <a:r>
              <a:rPr lang="el-GR" dirty="0" smtClean="0">
                <a:solidFill>
                  <a:srgbClr val="0000CC"/>
                </a:solidFill>
              </a:rPr>
              <a:t> Οι βαθμοί στα τέσσερα εξεταζόμενα μαθήματα,</a:t>
            </a:r>
            <a:endParaRPr lang="el-GR" i="1" dirty="0" smtClean="0">
              <a:solidFill>
                <a:srgbClr val="0000CC"/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rgbClr val="0000CC"/>
                </a:solidFill>
              </a:rPr>
              <a:t> 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b="1" dirty="0" smtClean="0">
                <a:solidFill>
                  <a:srgbClr val="0000CC"/>
                </a:solidFill>
              </a:rPr>
              <a:t>β)</a:t>
            </a:r>
            <a:r>
              <a:rPr lang="el-GR" dirty="0" smtClean="0">
                <a:solidFill>
                  <a:srgbClr val="0000CC"/>
                </a:solidFill>
              </a:rPr>
              <a:t> ο Βαθμός Προαγωγής και Απόλυσης (Β.Π.Α) που εξαρτάται από τους γενικούς βαθμούς  προαγωγής στη Α΄ και Β΄ τάξη και το γενικό βαθμό απόλυσης στη Γ΄ τάξη, ύστερα από αναπροσαρμογή, αν αυτό απαιτείται,</a:t>
            </a:r>
            <a:endParaRPr lang="el-GR" i="1" dirty="0" smtClean="0">
              <a:solidFill>
                <a:srgbClr val="0000CC"/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rgbClr val="0000CC"/>
                </a:solidFill>
              </a:rPr>
              <a:t> 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 algn="just"/>
            <a:r>
              <a:rPr lang="el-GR" b="1" dirty="0" smtClean="0">
                <a:solidFill>
                  <a:srgbClr val="0000CC"/>
                </a:solidFill>
              </a:rPr>
              <a:t>γ)</a:t>
            </a:r>
            <a:r>
              <a:rPr lang="el-GR" dirty="0" smtClean="0">
                <a:solidFill>
                  <a:srgbClr val="0000CC"/>
                </a:solidFill>
              </a:rPr>
              <a:t> ο βαθμός στο μάθημα βαρύτητας. ( Με απόφαση του Υπουργού Παιδείας, η οποία εκδίδεται μέχρι την 1</a:t>
            </a:r>
            <a:r>
              <a:rPr lang="el-GR" baseline="30000" dirty="0" smtClean="0">
                <a:solidFill>
                  <a:srgbClr val="0000CC"/>
                </a:solidFill>
              </a:rPr>
              <a:t>η</a:t>
            </a:r>
            <a:r>
              <a:rPr lang="el-GR" dirty="0" smtClean="0">
                <a:solidFill>
                  <a:srgbClr val="0000CC"/>
                </a:solidFill>
              </a:rPr>
              <a:t> Μαρτίου ορίζεται ο συντελεστής βαρύτητας και σε ένα μάθημα από τα Πανελλαδικώς εξεταζόμενα για την εισαγωγή στην Τριτοβάθμια εκπαίδευση. Η απόφαση αυτή ισχύει για τους μαθητές που το έτος εκείνο φοιτούν στην Α΄ τάξη).</a:t>
            </a:r>
            <a:endParaRPr lang="el-GR" i="1" dirty="0" smtClean="0">
              <a:solidFill>
                <a:srgbClr val="0000CC"/>
              </a:solidFill>
            </a:endParaRPr>
          </a:p>
          <a:p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Βαθμός Προαγωγής και απόλυσης</a:t>
            </a:r>
            <a:endParaRPr lang="el-GR" sz="32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just"/>
            <a:r>
              <a:rPr lang="el-GR" sz="4300" dirty="0" smtClean="0"/>
              <a:t>Ο Βαθμός Προαγωγής και Απόλυσης ( Β.Π.Α) υπολογίζεται από την μαθηματική σχέση ( με προσέγγιση τρίτου δεκαδικού ψηφίου):</a:t>
            </a:r>
            <a:endParaRPr lang="el-GR" sz="4300" i="1" dirty="0" smtClean="0"/>
          </a:p>
          <a:p>
            <a:pPr algn="just"/>
            <a:endParaRPr lang="el-GR" sz="4300" i="1" dirty="0" smtClean="0"/>
          </a:p>
          <a:p>
            <a:pPr algn="just">
              <a:buNone/>
            </a:pPr>
            <a:r>
              <a:rPr lang="el-GR" sz="4300" dirty="0" smtClean="0"/>
              <a:t>     </a:t>
            </a:r>
          </a:p>
          <a:p>
            <a:pPr algn="just">
              <a:buNone/>
            </a:pPr>
            <a:r>
              <a:rPr lang="el-GR" sz="4300" dirty="0" smtClean="0"/>
              <a:t> 	όπου Α, Β οι αναπροσαρμοσμένοι γενικοί βαθμοί προαγωγής στην Α΄ και Β΄ τάξη και Γ ο αναπροσαρμοσμένος γενικός  βαθμός απόλυσης της Γ΄ Λυκείου.  </a:t>
            </a:r>
            <a:endParaRPr lang="el-GR" sz="4300" i="1" dirty="0" smtClean="0"/>
          </a:p>
          <a:p>
            <a:pPr algn="just"/>
            <a:r>
              <a:rPr lang="el-GR" sz="4300" dirty="0" smtClean="0"/>
              <a:t>Για να γίνει η αναπροσαρμογή στους γενικούς βαθμούς  προαγωγής στη Α΄ και Β΄ τάξη και το γενικό βαθμό απόλυσης στη Γ΄ τάξη:</a:t>
            </a:r>
            <a:endParaRPr lang="el-GR" sz="4300" i="1" dirty="0" smtClean="0"/>
          </a:p>
          <a:p>
            <a:pPr algn="just"/>
            <a:r>
              <a:rPr lang="el-GR" sz="4300" b="1" dirty="0" smtClean="0"/>
              <a:t>α)</a:t>
            </a:r>
            <a:r>
              <a:rPr lang="el-GR" sz="4300" dirty="0" smtClean="0"/>
              <a:t> Βρίσκουμε πρώτα τον Μέσο όρο (Μ.Ο) των τεσσάρων μαθημάτων που εξετάζονται σε Πανελλαδικό επίπεδο… ,</a:t>
            </a:r>
          </a:p>
          <a:p>
            <a:pPr algn="just"/>
            <a:endParaRPr lang="el-GR" sz="4300" dirty="0" smtClean="0"/>
          </a:p>
          <a:p>
            <a:pPr algn="just">
              <a:buNone/>
            </a:pPr>
            <a:r>
              <a:rPr lang="en-US" sz="4300" dirty="0" smtClean="0"/>
              <a:t>	</a:t>
            </a:r>
            <a:r>
              <a:rPr lang="el-GR" sz="4300" dirty="0" smtClean="0"/>
              <a:t> όπου  α, </a:t>
            </a:r>
            <a:r>
              <a:rPr lang="en-US" sz="4300" dirty="0" smtClean="0"/>
              <a:t>b</a:t>
            </a:r>
            <a:r>
              <a:rPr lang="el-GR" sz="4300" dirty="0" smtClean="0"/>
              <a:t>, </a:t>
            </a:r>
            <a:r>
              <a:rPr lang="en-US" sz="4300" dirty="0" smtClean="0"/>
              <a:t>c</a:t>
            </a:r>
            <a:r>
              <a:rPr lang="el-GR" sz="4300" dirty="0" smtClean="0"/>
              <a:t>, </a:t>
            </a:r>
            <a:r>
              <a:rPr lang="en-US" sz="4300" dirty="0" smtClean="0"/>
              <a:t>d </a:t>
            </a:r>
            <a:r>
              <a:rPr lang="el-GR" sz="4300" dirty="0" smtClean="0"/>
              <a:t>οι βαθμοί στα τέσσερα πανελλαδικώς εξεταζόμενε μαθήματα.</a:t>
            </a:r>
            <a:endParaRPr lang="el-GR" sz="4300" i="1" dirty="0" smtClean="0"/>
          </a:p>
          <a:p>
            <a:pPr algn="just"/>
            <a:r>
              <a:rPr lang="el-GR" sz="4900" dirty="0" smtClean="0">
                <a:solidFill>
                  <a:srgbClr val="0000CC"/>
                </a:solidFill>
              </a:rPr>
              <a:t>β)  Αν κάποιος από τους Α, Β, Γ γενικούς βαθμούς προαγωγής ή απόλυσης είναι μεγαλύτερος από μια μονάδα από τον Μ.Ο των 4 πανελλαδικώς εξεταζομένων μαθημάτων αναπροσαρμόζεται- μειώνεται ώστε να μην απέχει περισσότερο από μία μονάδα από το Μ.Ο.</a:t>
            </a:r>
            <a:endParaRPr lang="el-GR" sz="4900" i="1" dirty="0" smtClean="0">
              <a:solidFill>
                <a:srgbClr val="0000CC"/>
              </a:solidFill>
            </a:endParaRPr>
          </a:p>
          <a:p>
            <a:pPr algn="just"/>
            <a:r>
              <a:rPr lang="el-GR" sz="4900" dirty="0" smtClean="0">
                <a:solidFill>
                  <a:srgbClr val="0000CC"/>
                </a:solidFill>
              </a:rPr>
              <a:t>γ) Αν κάποιος από τους Α, Β, Γ γενικούς βαθμούς προαγωγής ή απόλυσης είναι μικρότερος από τον Μ.Ο των 4 πανελλαδικώς εξεταζομένων μαθημάτων αναπροσαρμόζεται – αυξάνεται  κατά μία το πολύ μονάδα  και μέχρι του ορίου του Μ.Ο</a:t>
            </a:r>
            <a:r>
              <a:rPr lang="el-GR" sz="4300" dirty="0" smtClean="0">
                <a:solidFill>
                  <a:srgbClr val="0000CC"/>
                </a:solidFill>
              </a:rPr>
              <a:t>.</a:t>
            </a:r>
            <a:endParaRPr lang="el-GR" sz="4300" i="1" dirty="0" smtClean="0">
              <a:solidFill>
                <a:srgbClr val="0000CC"/>
              </a:solidFill>
            </a:endParaRPr>
          </a:p>
          <a:p>
            <a:endParaRPr lang="el-GR" dirty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2411760" y="2132856"/>
          <a:ext cx="2082800" cy="444500"/>
        </p:xfrm>
        <a:graphic>
          <a:graphicData uri="http://schemas.openxmlformats.org/presentationml/2006/ole">
            <p:oleObj spid="_x0000_s40962" name="Equation" r:id="rId3" imgW="2082600" imgH="444240" progId="">
              <p:embed/>
            </p:oleObj>
          </a:graphicData>
        </a:graphic>
      </p:graphicFrame>
      <p:graphicFrame>
        <p:nvGraphicFramePr>
          <p:cNvPr id="6" name="5 - Αντικείμενο"/>
          <p:cNvGraphicFramePr>
            <a:graphicFrameLocks noChangeAspect="1"/>
          </p:cNvGraphicFramePr>
          <p:nvPr/>
        </p:nvGraphicFramePr>
        <p:xfrm>
          <a:off x="2538512" y="3645024"/>
          <a:ext cx="1524000" cy="457200"/>
        </p:xfrm>
        <a:graphic>
          <a:graphicData uri="http://schemas.openxmlformats.org/presentationml/2006/ole">
            <p:oleObj spid="_x0000_s40964" name="Equation" r:id="rId4" imgW="1523880" imgH="457200" progId="">
              <p:embed/>
            </p:oleObj>
          </a:graphicData>
        </a:graphic>
      </p:graphicFrame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Παράδειγμα αναπροσαρμογής</a:t>
            </a:r>
            <a:endParaRPr lang="el-GR" sz="32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dirty="0" smtClean="0"/>
              <a:t>Ένα υποψήφιος έχει  γράψει στα 4 πανελλαδικώς εξεταζόμενα μαθήματα τους βαθμούς 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        </a:t>
            </a:r>
            <a:r>
              <a:rPr lang="el-GR" b="1" dirty="0" smtClean="0">
                <a:solidFill>
                  <a:srgbClr val="0000CC"/>
                </a:solidFill>
              </a:rPr>
              <a:t>16 – 18 –17 – 17,8</a:t>
            </a:r>
            <a:r>
              <a:rPr lang="el-GR" dirty="0" smtClean="0"/>
              <a:t> και  συνεπώς έχει  </a:t>
            </a:r>
            <a:r>
              <a:rPr lang="el-GR" b="1" dirty="0" smtClean="0">
                <a:solidFill>
                  <a:srgbClr val="0000CC"/>
                </a:solidFill>
              </a:rPr>
              <a:t>Μ.Ο =17,2</a:t>
            </a:r>
            <a:endParaRPr lang="el-GR" b="1" i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l-GR" dirty="0" smtClean="0"/>
              <a:t>       Ο μαθητής αυτός  είχε:</a:t>
            </a:r>
            <a:endParaRPr lang="el-GR" i="1" dirty="0" smtClean="0"/>
          </a:p>
          <a:p>
            <a:pPr lvl="1"/>
            <a:r>
              <a:rPr lang="el-GR" sz="2900" dirty="0" smtClean="0"/>
              <a:t>Γενικό Βαθμό Προαγωγής  στην Α΄ Λυκείου : </a:t>
            </a:r>
            <a:r>
              <a:rPr lang="el-GR" sz="2900" b="1" dirty="0" smtClean="0">
                <a:solidFill>
                  <a:srgbClr val="0000CC"/>
                </a:solidFill>
              </a:rPr>
              <a:t>18,2</a:t>
            </a:r>
            <a:endParaRPr lang="el-GR" sz="2900" b="1" i="1" dirty="0" smtClean="0">
              <a:solidFill>
                <a:srgbClr val="0000CC"/>
              </a:solidFill>
            </a:endParaRPr>
          </a:p>
          <a:p>
            <a:pPr lvl="1"/>
            <a:r>
              <a:rPr lang="el-GR" sz="2900" dirty="0" smtClean="0"/>
              <a:t>Γενικό Βαθμό Προαγωγής  στην Β΄ Λυκείου : </a:t>
            </a:r>
            <a:r>
              <a:rPr lang="el-GR" sz="2900" b="1" dirty="0" smtClean="0">
                <a:solidFill>
                  <a:srgbClr val="0000CC"/>
                </a:solidFill>
              </a:rPr>
              <a:t>18,4</a:t>
            </a:r>
            <a:endParaRPr lang="el-GR" sz="2900" b="1" i="1" dirty="0" smtClean="0">
              <a:solidFill>
                <a:srgbClr val="0000CC"/>
              </a:solidFill>
            </a:endParaRPr>
          </a:p>
          <a:p>
            <a:pPr lvl="1"/>
            <a:r>
              <a:rPr lang="el-GR" sz="2900" dirty="0" smtClean="0"/>
              <a:t>Γενικό Βαθμό Απόλυσης  στην Γ΄ Λυκείου    : </a:t>
            </a:r>
            <a:r>
              <a:rPr lang="el-GR" sz="2900" dirty="0" smtClean="0">
                <a:solidFill>
                  <a:srgbClr val="0000CC"/>
                </a:solidFill>
              </a:rPr>
              <a:t>16,1</a:t>
            </a:r>
            <a:endParaRPr lang="el-GR" sz="2900" i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l-GR" dirty="0" smtClean="0"/>
              <a:t> </a:t>
            </a:r>
            <a:endParaRPr lang="el-GR" i="1" dirty="0" smtClean="0"/>
          </a:p>
          <a:p>
            <a:r>
              <a:rPr lang="el-GR" dirty="0" smtClean="0"/>
              <a:t>… Η αναπροσαρμογή…</a:t>
            </a:r>
            <a:endParaRPr lang="el-GR" i="1" dirty="0" smtClean="0"/>
          </a:p>
          <a:p>
            <a:pPr lvl="1"/>
            <a:r>
              <a:rPr lang="el-GR" sz="3300" dirty="0" smtClean="0"/>
              <a:t>Αναπροσαρμοσμένος «προαγωγικός» </a:t>
            </a:r>
            <a:r>
              <a:rPr lang="el-GR" sz="3300" dirty="0" smtClean="0">
                <a:solidFill>
                  <a:srgbClr val="0000CC"/>
                </a:solidFill>
              </a:rPr>
              <a:t>Βαθμός Α΄ Λυκείου:</a:t>
            </a:r>
            <a:r>
              <a:rPr lang="el-GR" sz="3300" b="1" dirty="0" smtClean="0">
                <a:solidFill>
                  <a:srgbClr val="0000CC"/>
                </a:solidFill>
              </a:rPr>
              <a:t> Α=18,2  </a:t>
            </a:r>
            <a:r>
              <a:rPr lang="el-GR" sz="3300" i="1" dirty="0" smtClean="0"/>
              <a:t>( ο βαθμός αυτός δεν υφίσταται καμία μεταβολή γιατί είναι μεγαλύτερος μόνο κατά μία μονάδα)</a:t>
            </a:r>
          </a:p>
          <a:p>
            <a:pPr lvl="1"/>
            <a:r>
              <a:rPr lang="el-GR" sz="3300" dirty="0" smtClean="0"/>
              <a:t>Αναπροσαρμοσμένος «προαγωγικός» </a:t>
            </a:r>
            <a:r>
              <a:rPr lang="el-GR" sz="3300" dirty="0" smtClean="0">
                <a:solidFill>
                  <a:srgbClr val="0000CC"/>
                </a:solidFill>
              </a:rPr>
              <a:t>Βαθμός Α΄ Λυκείου: </a:t>
            </a:r>
            <a:r>
              <a:rPr lang="el-GR" sz="3300" b="1" dirty="0" smtClean="0">
                <a:solidFill>
                  <a:srgbClr val="0000CC"/>
                </a:solidFill>
              </a:rPr>
              <a:t>Β=18,2</a:t>
            </a:r>
            <a:r>
              <a:rPr lang="el-GR" sz="3300" dirty="0" smtClean="0">
                <a:solidFill>
                  <a:srgbClr val="0000CC"/>
                </a:solidFill>
              </a:rPr>
              <a:t>  </a:t>
            </a:r>
            <a:r>
              <a:rPr lang="el-GR" sz="3300" i="1" dirty="0" smtClean="0"/>
              <a:t>( ο βαθμός αυτός μειώθηκε κατά 0,2 ώστε να είναι μεγαλύτερος μόνο κατά μία μονάδα)</a:t>
            </a:r>
          </a:p>
          <a:p>
            <a:pPr lvl="1"/>
            <a:r>
              <a:rPr lang="el-GR" sz="3300" dirty="0" smtClean="0"/>
              <a:t>Αναπροσαρμοσμένος «απολυτήριος» </a:t>
            </a:r>
            <a:r>
              <a:rPr lang="el-GR" sz="3300" dirty="0" smtClean="0">
                <a:solidFill>
                  <a:srgbClr val="0000CC"/>
                </a:solidFill>
              </a:rPr>
              <a:t>Βαθμός Γ΄ Λυκείου: </a:t>
            </a:r>
            <a:r>
              <a:rPr lang="el-GR" sz="3300" b="1" dirty="0" smtClean="0">
                <a:solidFill>
                  <a:srgbClr val="0000CC"/>
                </a:solidFill>
              </a:rPr>
              <a:t>Γ=17,1 </a:t>
            </a:r>
            <a:r>
              <a:rPr lang="el-GR" sz="3300" dirty="0" smtClean="0">
                <a:solidFill>
                  <a:srgbClr val="0000CC"/>
                </a:solidFill>
              </a:rPr>
              <a:t> </a:t>
            </a:r>
            <a:r>
              <a:rPr lang="el-GR" sz="3300" i="1" dirty="0" smtClean="0"/>
              <a:t>( ο βαθμός αυτός αυξήθηκε στο μέγιστο που μπορεί να αυξηθεί δηλαδή κατά μία μονάδα)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0000CC"/>
                </a:solidFill>
              </a:rPr>
              <a:t>Παράδειγμα αναπροσαρμογής …συνέχεια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Ο προηγούμενος μαθητής θα διεκδικήσει την εισαγωγή στην τριτοβάθμια εκπαίδευση:</a:t>
            </a:r>
          </a:p>
          <a:p>
            <a:pPr lvl="1"/>
            <a:r>
              <a:rPr lang="el-GR" dirty="0" smtClean="0"/>
              <a:t> με του τέσσερις  βαθμούς που έγραψε  στις Πανελλήνιες Εξετάσεις  </a:t>
            </a:r>
            <a:r>
              <a:rPr lang="el-GR" b="1" dirty="0" smtClean="0">
                <a:solidFill>
                  <a:srgbClr val="0000CC"/>
                </a:solidFill>
              </a:rPr>
              <a:t>16 – 18 –17 – 17,8 </a:t>
            </a:r>
          </a:p>
          <a:p>
            <a:pPr lvl="1"/>
            <a:r>
              <a:rPr lang="el-GR" dirty="0" smtClean="0"/>
              <a:t>το  βαθμό προαγωγής και απόλυσης που είναι </a:t>
            </a:r>
          </a:p>
          <a:p>
            <a:pPr lvl="1">
              <a:buNone/>
            </a:pPr>
            <a:endParaRPr lang="el-GR" i="1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Το βαθμό στο μάθημα βαρύτητας…</a:t>
            </a:r>
            <a:endParaRPr lang="el-GR" dirty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1547664" y="4005064"/>
          <a:ext cx="6155655" cy="792088"/>
        </p:xfrm>
        <a:graphic>
          <a:graphicData uri="http://schemas.openxmlformats.org/presentationml/2006/ole">
            <p:oleObj spid="_x0000_s43009" name="Equation" r:id="rId3" imgW="3454200" imgH="444240" progId="">
              <p:embed/>
            </p:oleObj>
          </a:graphicData>
        </a:graphic>
      </p:graphicFrame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55860" y="303774"/>
          <a:ext cx="7848872" cy="6341522"/>
        </p:xfrm>
        <a:graphic>
          <a:graphicData uri="http://schemas.openxmlformats.org/drawingml/2006/table">
            <a:tbl>
              <a:tblPr/>
              <a:tblGrid>
                <a:gridCol w="360040"/>
                <a:gridCol w="1368152"/>
                <a:gridCol w="3312368"/>
                <a:gridCol w="288032"/>
                <a:gridCol w="288032"/>
                <a:gridCol w="2232248"/>
              </a:tblGrid>
              <a:tr h="19756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Α΄</a:t>
                      </a:r>
                      <a:r>
                        <a:rPr lang="el-GR" sz="1200" b="1" i="0" u="none" strike="noStrike" baseline="0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Λυκείου:       </a:t>
                      </a: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Μαθήματα </a:t>
                      </a:r>
                      <a:r>
                        <a:rPr lang="el-GR" sz="1200" b="1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κοινού </a:t>
                      </a: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εκπαιδευτικού </a:t>
                      </a:r>
                      <a:r>
                        <a:rPr lang="el-GR" sz="1200" b="1" i="0" u="none" strike="noStrike" dirty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προγράμματος – </a:t>
                      </a: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Μαθήματα </a:t>
                      </a:r>
                      <a:r>
                        <a:rPr lang="el-GR" sz="1200" b="1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γενικής παιδείας.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34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000" i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latin typeface="Times New Roman"/>
                          <a:ea typeface="Calibri"/>
                          <a:cs typeface="Times New Roman"/>
                        </a:rPr>
                        <a:t>Διακριτά διδακτέα αντικείμενα -κλάδοι</a:t>
                      </a:r>
                      <a:endParaRPr lang="el-GR" sz="12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latin typeface="Times New Roman"/>
                          <a:ea typeface="Calibri"/>
                          <a:cs typeface="Times New Roman"/>
                        </a:rPr>
                        <a:t>Ώρες</a:t>
                      </a:r>
                      <a:endParaRPr lang="el-GR" sz="12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latin typeface="Times New Roman"/>
                          <a:ea typeface="Calibri"/>
                          <a:cs typeface="Times New Roman"/>
                        </a:rPr>
                        <a:t>Παρατηρήσεις</a:t>
                      </a:r>
                      <a:endParaRPr lang="el-GR" sz="12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277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Ελληνική Γλώσσα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Αρχαία Ελληνική Γλώσσα και Γραμματεία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400" b="1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l-GR" sz="1400" b="1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i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l-GR" sz="14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Τα επιμέρους μαθήματα αποτελούν διακριτά διδακτέα αντικείμενα - κλάδους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0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Νέα Ελληνική Γλώσσα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70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Λογοτεχνία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70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Μαθηματικά</a:t>
                      </a:r>
                      <a:endParaRPr lang="el-GR" sz="11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Άλγεβρα</a:t>
                      </a:r>
                      <a:endParaRPr lang="el-GR" sz="12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400" b="1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i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l-GR" sz="14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Η Άλγεβρα και Γεωμετρία αποτελούν διακριτούς κλάδους 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0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Γεωμετρία</a:t>
                      </a:r>
                      <a:endParaRPr lang="el-GR" sz="12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707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Φυσικές Επιστήμες</a:t>
                      </a:r>
                      <a:endParaRPr lang="el-GR" sz="1100" b="1" i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Φυσική</a:t>
                      </a:r>
                      <a:endParaRPr lang="el-GR" sz="1200" b="1" i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400" b="1" i="1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i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l-GR" sz="1400" b="1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Η Φυσική, Χημεία και Βιολογία αποτελούν διακριτούς κλάδους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0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Χημεία </a:t>
                      </a:r>
                      <a:endParaRPr lang="el-GR" sz="1200" b="1" i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70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Βιολογία</a:t>
                      </a:r>
                      <a:endParaRPr lang="el-GR" sz="1200" b="1" i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7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Ιστορία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7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Πολιτική Παιδεία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Οικονομία, Πολιτικοί </a:t>
                      </a: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Θεσμοί</a:t>
                      </a:r>
                      <a:r>
                        <a:rPr lang="el-GR" sz="1200" i="0" baseline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&amp; </a:t>
                      </a: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Αρχές </a:t>
                      </a:r>
                      <a:r>
                        <a:rPr lang="el-GR" sz="1200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Δικαίου, </a:t>
                      </a:r>
                      <a:r>
                        <a:rPr lang="el-GR" sz="1200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Κοινωνιολογία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Τα διδακτέα αντικείμενα δεν είναι διακριτά -κλάδοι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Θρησκευτικά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51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Ερευνητική Εργασία (Συνθετική Εργασία </a:t>
                      </a:r>
                      <a:r>
                        <a:rPr lang="en-US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project</a:t>
                      </a: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b="1" i="0" dirty="0" smtClean="0">
                        <a:solidFill>
                          <a:srgbClr val="0000CC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Δεν εξετάζεται γραπτώς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5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Ξένη Γλώσσα 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b="1" i="0" dirty="0" smtClean="0">
                        <a:solidFill>
                          <a:srgbClr val="0000CC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 smtClean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2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Αγγλικά ή  Γαλλικά 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ή Γερμανικά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37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Φυσική Αγωγή</a:t>
                      </a:r>
                      <a:endParaRPr lang="el-GR" sz="11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l-GR" sz="1200" b="1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i="0" dirty="0">
                          <a:latin typeface="Times New Roman"/>
                          <a:ea typeface="Calibri"/>
                          <a:cs typeface="Times New Roman"/>
                        </a:rPr>
                        <a:t>Δεν εξετάζεται γραπτώς</a:t>
                      </a:r>
                      <a:endParaRPr lang="el-GR" sz="1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1732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900" i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7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9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l-GR" sz="8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Α΄ Λυκείου:       </a:t>
                      </a:r>
                      <a:r>
                        <a:rPr lang="en-US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Μαθήματα </a:t>
                      </a:r>
                      <a:r>
                        <a:rPr lang="el-GR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Επιλογής</a:t>
                      </a:r>
                      <a:r>
                        <a:rPr lang="en-US" sz="1200" b="1" i="0" u="none" strike="noStrike" dirty="0" smtClean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CC"/>
                          </a:solidFill>
                          <a:latin typeface="Cambria"/>
                          <a:ea typeface="Calibri"/>
                          <a:cs typeface="Times New Roman"/>
                        </a:rPr>
                        <a:t>( επιλέγεται ένα από τα παρακάτω)</a:t>
                      </a:r>
                      <a:endParaRPr lang="el-GR" sz="1200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68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α</a:t>
                      </a:r>
                      <a:endParaRPr lang="el-GR" sz="8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Εφαρμογές Πληροφορικής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0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β</a:t>
                      </a:r>
                      <a:endParaRPr lang="el-GR" sz="8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Γεωλογία και Διαχείριση Φυσικών Πόρων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0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γ</a:t>
                      </a:r>
                      <a:endParaRPr lang="el-GR" sz="8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Ελληνικός και Ευρωπαϊκός Πολιτισμός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0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δ</a:t>
                      </a:r>
                      <a:endParaRPr lang="el-GR" sz="8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Καλλιτεχνική Παιδεία</a:t>
                      </a:r>
                      <a:endParaRPr lang="el-GR" sz="105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0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l-GR" sz="1000" b="1" i="1" dirty="0">
                        <a:solidFill>
                          <a:srgbClr val="0000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57691" marR="57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342900"/>
            <a:ext cx="8153400" cy="824136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Ετήσιες προαγωγικές Εξετάσεις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l-GR" dirty="0" smtClean="0"/>
          </a:p>
          <a:p>
            <a:r>
              <a:rPr lang="el-GR" dirty="0" smtClean="0">
                <a:solidFill>
                  <a:srgbClr val="0000CC"/>
                </a:solidFill>
              </a:rPr>
              <a:t>Θέματα ετησίων προαγωγικών εξετάσεων</a:t>
            </a:r>
          </a:p>
          <a:p>
            <a:pPr lvl="1"/>
            <a:r>
              <a:rPr lang="el-GR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50% από τράπεζα θεμάτων διαβαθμισμένης δυσκολίας ( με ηλεκτρονική κλήρωση) και 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50% από τους διδάσκοντες.</a:t>
            </a:r>
            <a:endParaRPr lang="el-GR" i="1" dirty="0" smtClean="0">
              <a:solidFill>
                <a:srgbClr val="0000CC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0000CC"/>
                </a:solidFill>
              </a:rPr>
              <a:t>Τρόπος προαγωγής από την Α΄ Λυκείου</a:t>
            </a:r>
            <a:endParaRPr lang="el-GR" sz="36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l-GR" sz="2400" dirty="0" smtClean="0">
                <a:solidFill>
                  <a:srgbClr val="0000CC"/>
                </a:solidFill>
              </a:rPr>
              <a:t>Ο μαθητής προάγεται αν ισχύουν ταυτόχρονα δύο προϋποθέσεις</a:t>
            </a:r>
          </a:p>
          <a:p>
            <a:pPr lvl="1" algn="just"/>
            <a:r>
              <a:rPr lang="el-GR" sz="2300" dirty="0" smtClean="0">
                <a:solidFill>
                  <a:srgbClr val="0000CC"/>
                </a:solidFill>
              </a:rPr>
              <a:t>α) να έχει γενικό μέσο όρο (ΓΜΟ)  ≥ 10 και </a:t>
            </a:r>
          </a:p>
          <a:p>
            <a:pPr lvl="1" algn="just"/>
            <a:r>
              <a:rPr lang="el-GR" sz="2300" dirty="0" smtClean="0">
                <a:solidFill>
                  <a:srgbClr val="0000CC"/>
                </a:solidFill>
              </a:rPr>
              <a:t>β) ετήσιο βαθμό ≥10 στα μαθήματα της Ελληνικής Γλώσσας  και των Μαθηματικών και  ≥08  σε όλα τα άλλα μαθήματα </a:t>
            </a:r>
            <a:r>
              <a:rPr lang="el-GR" sz="2300" dirty="0" smtClean="0">
                <a:solidFill>
                  <a:srgbClr val="008000"/>
                </a:solidFill>
              </a:rPr>
              <a:t>.</a:t>
            </a:r>
            <a:endParaRPr lang="el-GR" sz="2300" i="1" dirty="0" smtClean="0">
              <a:solidFill>
                <a:srgbClr val="008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Αν ο μαθητής δεν πληροί την προϋπόθεση (α) απορρίπτεται. </a:t>
            </a:r>
            <a:endParaRPr lang="el-GR" sz="2400" i="1" dirty="0" smtClean="0">
              <a:solidFill>
                <a:srgbClr val="FF0000"/>
              </a:solidFill>
            </a:endParaRPr>
          </a:p>
          <a:p>
            <a:pPr algn="just"/>
            <a:r>
              <a:rPr lang="el-GR" sz="2600" dirty="0" smtClean="0"/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Αν ο μαθητής πληροί την</a:t>
            </a:r>
            <a:r>
              <a:rPr lang="el-GR" sz="2000" dirty="0" smtClean="0">
                <a:solidFill>
                  <a:srgbClr val="FF0000"/>
                </a:solidFill>
              </a:rPr>
              <a:t> προϋπόθεση (α)</a:t>
            </a:r>
            <a:r>
              <a:rPr lang="el-GR" sz="2200" dirty="0" smtClean="0">
                <a:solidFill>
                  <a:srgbClr val="FF0000"/>
                </a:solidFill>
              </a:rPr>
              <a:t> και δεν πληροί τις προϋποθέσεις της (β) περίπτωσης παραπέμπεται σε επανεξέταση στο μάθημα (ή στα μαθήματα), στον κλάδο (ή τους κλάδους) που  δεν πληροί τις προϋποθέσεις (β). </a:t>
            </a:r>
            <a:endParaRPr lang="el-GR" sz="22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16582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361950"/>
            <a:ext cx="8153400" cy="824136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rgbClr val="0000CC"/>
                </a:solidFill>
              </a:rPr>
              <a:t>Τρόπος προαγωγής από την Α΄ Λυκείου …. συνέχεια..</a:t>
            </a:r>
            <a:endParaRPr lang="el-GR" sz="28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l-GR" sz="2200" b="1" u="sng" dirty="0" smtClean="0">
                <a:solidFill>
                  <a:srgbClr val="008000"/>
                </a:solidFill>
              </a:rPr>
              <a:t>Ειδική Ρύθμιση: </a:t>
            </a:r>
            <a:r>
              <a:rPr lang="el-GR" sz="2400" dirty="0" smtClean="0">
                <a:solidFill>
                  <a:srgbClr val="0000CC"/>
                </a:solidFill>
              </a:rPr>
              <a:t>Όταν μαθητής έχει επιτύχει γενικό βαθμό ίσο ή ανώτερο του δέκα (10) και έχει επιτύχει βαθμό τουλάχιστον οκτώ (8) σε έναν ή δύο κλάδους των μαθημάτων «Ελληνική γλώσσα» ή «Μαθηματικά» και ταυτόχρονα έχει επιτύχει Μ.Ο. κλάδων ίσο ή ανώτερο του δώδεκα και πέντε δέκατα (12,5), ο οποίος προκύπτει από την προφορική και γραπτή βαθμολογία στους κλάδους των μαθημάτων «Ελληνική γλώσσα», «Μαθηματικά» και «Φυσικές επιστήμες», ο μαθητής δεν παραπέμπεται στους ανωτέρω κλάδους και προάγεται ή παραπέμπεται ή επαναλαμβάνει τη φοίτηση κατά τα οριζόμενα ως άνω.</a:t>
            </a:r>
            <a:endParaRPr lang="el-GR" sz="2400" i="1" dirty="0" smtClean="0">
              <a:solidFill>
                <a:srgbClr val="0000CC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Η επανεξέταση γίνεται τον Σεπτέμβριο με τον ίδιο τρόπο, όπως και τον Ιούνιο και για την προαγωγή ή απόρριψης ισχύουν οι ίδιες προϋποθέσεις με αυτές του Ιουνίου.  </a:t>
            </a:r>
            <a:endParaRPr lang="el-GR" sz="24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rgbClr val="0000CC"/>
                </a:solidFill>
              </a:rPr>
              <a:t>Παράδειγμα προαγωγής από την Α΄ Λυκείου.</a:t>
            </a:r>
            <a:endParaRPr lang="el-GR" sz="32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l-GR" sz="2600" dirty="0" smtClean="0"/>
              <a:t>Ο μαθητής (</a:t>
            </a:r>
            <a:r>
              <a:rPr lang="en-US" sz="2600" dirty="0" smtClean="0"/>
              <a:t>x</a:t>
            </a:r>
            <a:r>
              <a:rPr lang="el-GR" sz="2600" dirty="0" smtClean="0"/>
              <a:t>) της Α΄ τάξης έστω ότι έχει:</a:t>
            </a:r>
            <a:endParaRPr lang="el-GR" sz="2600" i="1" dirty="0" smtClean="0"/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α)  μέσο όρο όλων των μαθημάτων 11,3 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Β)Μαθηματικά 9&lt;10 ( Άλγεβρα 8 , Γεωμετρία 10)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γ) Ιστορία 7,5 &lt;8</a:t>
            </a:r>
            <a:endParaRPr lang="el-GR" i="1" dirty="0" smtClean="0">
              <a:solidFill>
                <a:srgbClr val="0000CC"/>
              </a:solidFill>
            </a:endParaRPr>
          </a:p>
          <a:p>
            <a:r>
              <a:rPr lang="el-GR" sz="2600" dirty="0" smtClean="0"/>
              <a:t>Ο μαθητής (</a:t>
            </a:r>
            <a:r>
              <a:rPr lang="en-US" sz="2600" dirty="0" smtClean="0"/>
              <a:t>x</a:t>
            </a:r>
            <a:r>
              <a:rPr lang="el-GR" sz="2600" dirty="0" smtClean="0"/>
              <a:t>) </a:t>
            </a:r>
            <a:r>
              <a:rPr lang="el-GR" sz="2600" u="sng" dirty="0" smtClean="0">
                <a:solidFill>
                  <a:srgbClr val="FF0000"/>
                </a:solidFill>
              </a:rPr>
              <a:t>παραπέμπετα</a:t>
            </a:r>
            <a:r>
              <a:rPr lang="el-GR" sz="2600" dirty="0" smtClean="0"/>
              <a:t>ι σε επανεξέταση  σίγουρα στην Ιστορία και ενδεχομένως στην Άλγεβρα αν δεν καλύπτεται από την ειδική ρύθμιση.</a:t>
            </a:r>
          </a:p>
          <a:p>
            <a:r>
              <a:rPr lang="el-GR" sz="2400" dirty="0" smtClean="0"/>
              <a:t>Για να προαχθεί ο μαθητής αυτός  πρέπει να πετύχει τέτοια γραπτή βαθμολογία ώστε ο μέσος όρος με τα προφορικά στα μαθήματα αυτά να είναι:</a:t>
            </a:r>
          </a:p>
          <a:p>
            <a:pPr lvl="1"/>
            <a:r>
              <a:rPr lang="el-GR" sz="2100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Μαθηματικά ≥10</a:t>
            </a:r>
            <a:endParaRPr lang="el-GR" i="1" dirty="0" smtClean="0">
              <a:solidFill>
                <a:srgbClr val="0000CC"/>
              </a:solidFill>
            </a:endParaRP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Ιστορία ≥08.</a:t>
            </a:r>
            <a:endParaRPr lang="el-GR" i="1" dirty="0" smtClean="0">
              <a:solidFill>
                <a:srgbClr val="0000CC"/>
              </a:solidFill>
            </a:endParaRPr>
          </a:p>
          <a:p>
            <a:r>
              <a:rPr lang="el-GR" sz="2800" dirty="0" smtClean="0"/>
              <a:t>Σε αντίθετη περίπτωση ο μαθητής </a:t>
            </a:r>
            <a:r>
              <a:rPr lang="el-GR" sz="2800" dirty="0" smtClean="0">
                <a:solidFill>
                  <a:srgbClr val="FF0000"/>
                </a:solidFill>
              </a:rPr>
              <a:t>απορρίπτεται.</a:t>
            </a:r>
            <a:endParaRPr lang="el-GR" sz="2800" i="1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8575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0000CC"/>
                </a:solidFill>
              </a:rPr>
              <a:t>Β΄ Λυκείου</a:t>
            </a:r>
            <a:endParaRPr lang="el-GR" sz="4000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Μαθήματα  γενικής παιδείας, και 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Μαθήματα της ομάδας προσανατολισμού.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FF0000"/>
                </a:solidFill>
              </a:rPr>
              <a:t>Ομάδες προσανατολισμού: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rgbClr val="008000"/>
                </a:solidFill>
              </a:rPr>
              <a:t>Ανθρωπιστικών σπουδών,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Θετικών σπουδών. 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66700"/>
            <a:ext cx="8153400" cy="896144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Β΄ Λυκείου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>
                <a:solidFill>
                  <a:srgbClr val="0000CC"/>
                </a:solidFill>
              </a:rPr>
              <a:t>Ένδεκα μαθήματα γενικής παιδείας …. που όμως είναι δεκαέξι!!! 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Δύο μαθήματα Ομάδας Προσανατολισμού (κατεύθυνσης)</a:t>
            </a:r>
          </a:p>
          <a:p>
            <a:r>
              <a:rPr lang="el-GR" dirty="0" smtClean="0">
                <a:solidFill>
                  <a:srgbClr val="0000CC"/>
                </a:solidFill>
              </a:rPr>
              <a:t>Σύνολο ωρών= 35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30 ώρες κοινά μαθήματα γενικής παιδείας</a:t>
            </a:r>
          </a:p>
          <a:p>
            <a:pPr lvl="1"/>
            <a:r>
              <a:rPr lang="el-GR" dirty="0" smtClean="0">
                <a:solidFill>
                  <a:srgbClr val="0000CC"/>
                </a:solidFill>
              </a:rPr>
              <a:t>05 ώρες μαθήματα ομάδας προσανατολισμού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4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38864" cy="365125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rgbClr val="0000CC"/>
                </a:solidFill>
              </a:rPr>
              <a:t>Τσούνης Βασίλης - </a:t>
            </a:r>
            <a:r>
              <a:rPr lang="en-US" dirty="0" smtClean="0">
                <a:solidFill>
                  <a:srgbClr val="0000CC"/>
                </a:solidFill>
              </a:rPr>
              <a:t>www.btsounis.gr - mail@btsounis.gr</a:t>
            </a:r>
            <a:endParaRPr lang="el-G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395</TotalTime>
  <Words>2477</Words>
  <Application>Microsoft Office PowerPoint</Application>
  <PresentationFormat>Προβολή στην οθόνη (4:3)</PresentationFormat>
  <Paragraphs>480</Paragraphs>
  <Slides>29</Slides>
  <Notes>3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1" baseType="lpstr">
      <vt:lpstr>Διάμεσος</vt:lpstr>
      <vt:lpstr>Equation</vt:lpstr>
      <vt:lpstr>Η νέα δομή του Γενικού Λυκείου </vt:lpstr>
      <vt:lpstr>Α΄ Λυκείου</vt:lpstr>
      <vt:lpstr>Διαφάνεια 3</vt:lpstr>
      <vt:lpstr>Ετήσιες προαγωγικές Εξετάσεις</vt:lpstr>
      <vt:lpstr>Τρόπος προαγωγής από την Α΄ Λυκείου</vt:lpstr>
      <vt:lpstr>Τρόπος προαγωγής από την Α΄ Λυκείου …. συνέχεια..</vt:lpstr>
      <vt:lpstr>Παράδειγμα προαγωγής από την Α΄ Λυκείου.</vt:lpstr>
      <vt:lpstr>Β΄ Λυκείου</vt:lpstr>
      <vt:lpstr>Β΄ Λυκείου</vt:lpstr>
      <vt:lpstr>Διαφάνεια 10</vt:lpstr>
      <vt:lpstr>Διαφάνεια 11</vt:lpstr>
      <vt:lpstr>Ετήσιες προαγωγικές Εξετάσεις</vt:lpstr>
      <vt:lpstr>Τρόπος προαγωγής από την Β΄ Λυκείου</vt:lpstr>
      <vt:lpstr>Τρόπος προαγωγής από την Β΄ Λυκείου …. συνέχεια..</vt:lpstr>
      <vt:lpstr>Παράδειγμα προαγωγής από την Β΄ Λυκείου.</vt:lpstr>
      <vt:lpstr>Γ΄ Λυκείου</vt:lpstr>
      <vt:lpstr>Γ΄ Λυκείου</vt:lpstr>
      <vt:lpstr>Διαφάνεια 18</vt:lpstr>
      <vt:lpstr>Διαφάνεια 19</vt:lpstr>
      <vt:lpstr>Ετήσιες προαγωγικές Εξετάσεις</vt:lpstr>
      <vt:lpstr>Τρόπος απόλυσης από την Γ΄ Λυκείου</vt:lpstr>
      <vt:lpstr>Παράδειγμα προαγωγής από την Γ΄ Λυκείου.</vt:lpstr>
      <vt:lpstr>Η εισαγωγή στην Τριτοβάθμια Εκπαίδευση μετά το 2016</vt:lpstr>
      <vt:lpstr>Διαφάνεια 24</vt:lpstr>
      <vt:lpstr>Γενικές παρατηρήσεις </vt:lpstr>
      <vt:lpstr>Τα βαθμολογικά δεδομένα για την εισαγωγή στην Τριτοβάθμια Εκπαίδευση</vt:lpstr>
      <vt:lpstr>Βαθμός Προαγωγής και απόλυσης</vt:lpstr>
      <vt:lpstr>Παράδειγμα αναπροσαρμογής</vt:lpstr>
      <vt:lpstr>Παράδειγμα αναπροσαρμογής …συνέχεια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basilis tsounis</dc:creator>
  <cp:lastModifiedBy>Owner</cp:lastModifiedBy>
  <cp:revision>43</cp:revision>
  <dcterms:created xsi:type="dcterms:W3CDTF">2014-01-30T12:33:51Z</dcterms:created>
  <dcterms:modified xsi:type="dcterms:W3CDTF">2014-10-05T10:56:33Z</dcterms:modified>
</cp:coreProperties>
</file>