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_Microsoft_Office_Excel_2007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3"/>
  <c:chart>
    <c:title>
      <c:tx>
        <c:rich>
          <a:bodyPr/>
          <a:lstStyle/>
          <a:p>
            <a:pPr>
              <a:defRPr/>
            </a:pPr>
            <a:endParaRPr lang="el-GR" dirty="0" smtClean="0"/>
          </a:p>
          <a:p>
            <a:pPr>
              <a:defRPr/>
            </a:pPr>
            <a:r>
              <a:rPr lang="en-US" dirty="0" smtClean="0"/>
              <a:t>A</a:t>
            </a:r>
            <a:r>
              <a:rPr lang="el-GR" dirty="0"/>
              <a:t>ΠΑΝΤΗΣΕΙΣ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AΠΑΝΤΗΣΕΙΣ</c:v>
                </c:pt>
              </c:strCache>
            </c:strRef>
          </c:tx>
          <c:explosion val="29"/>
          <c:dPt>
            <c:idx val="0"/>
            <c:explosion val="0"/>
          </c:dPt>
          <c:dPt>
            <c:idx val="1"/>
            <c:explosion val="21"/>
          </c:dPt>
          <c:dLbls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21</c:v>
                </c:pt>
                <c:pt idx="1">
                  <c:v>45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sz="1600"/>
          </a:pPr>
          <a:endParaRPr lang="el-GR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NAI</c:v>
                </c:pt>
              </c:strCache>
            </c:strRef>
          </c:tx>
          <c:cat>
            <c:strRef>
              <c:f>Φύλλο1!$A$2:$A$6</c:f>
              <c:strCache>
                <c:ptCount val="5"/>
                <c:pt idx="0">
                  <c:v>ΑΠΌ ΤΟ ΣΧΟΛΕΙΟ</c:v>
                </c:pt>
                <c:pt idx="1">
                  <c:v>ΑΠΌ ΔΙΑΔΙΚΤΥΟ</c:v>
                </c:pt>
                <c:pt idx="2">
                  <c:v>ΑΠΌ ΓΟΝΕΙΣ</c:v>
                </c:pt>
                <c:pt idx="3">
                  <c:v>ΑΠΌ ΑΛΛΟΝ</c:v>
                </c:pt>
                <c:pt idx="4">
                  <c:v>ΌΧΙ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36</c:v>
                </c:pt>
                <c:pt idx="1">
                  <c:v>19</c:v>
                </c:pt>
                <c:pt idx="2">
                  <c:v>23</c:v>
                </c:pt>
                <c:pt idx="3">
                  <c:v>18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OXI</c:v>
                </c:pt>
              </c:strCache>
            </c:strRef>
          </c:tx>
          <c:cat>
            <c:strRef>
              <c:f>Φύλλο1!$A$2:$A$6</c:f>
              <c:strCache>
                <c:ptCount val="5"/>
                <c:pt idx="0">
                  <c:v>ΑΠΌ ΤΟ ΣΧΟΛΕΙΟ</c:v>
                </c:pt>
                <c:pt idx="1">
                  <c:v>ΑΠΌ ΔΙΑΔΙΚΤΥΟ</c:v>
                </c:pt>
                <c:pt idx="2">
                  <c:v>ΑΠΌ ΓΟΝΕΙΣ</c:v>
                </c:pt>
                <c:pt idx="3">
                  <c:v>ΑΠΌ ΑΛΛΟΝ</c:v>
                </c:pt>
                <c:pt idx="4">
                  <c:v>ΌΧΙ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4">
                  <c:v>3</c:v>
                </c:pt>
              </c:numCache>
            </c:numRef>
          </c:val>
        </c:ser>
        <c:axId val="176078848"/>
        <c:axId val="176080384"/>
      </c:barChart>
      <c:catAx>
        <c:axId val="176078848"/>
        <c:scaling>
          <c:orientation val="minMax"/>
        </c:scaling>
        <c:axPos val="b"/>
        <c:tickLblPos val="nextTo"/>
        <c:crossAx val="176080384"/>
        <c:crosses val="autoZero"/>
        <c:auto val="1"/>
        <c:lblAlgn val="ctr"/>
        <c:lblOffset val="100"/>
      </c:catAx>
      <c:valAx>
        <c:axId val="176080384"/>
        <c:scaling>
          <c:orientation val="minMax"/>
        </c:scaling>
        <c:axPos val="l"/>
        <c:majorGridlines/>
        <c:numFmt formatCode="General" sourceLinked="1"/>
        <c:tickLblPos val="nextTo"/>
        <c:crossAx val="176078848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30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explosion val="25"/>
          <c:dPt>
            <c:idx val="1"/>
            <c:explosion val="0"/>
          </c:dPt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ΕΠΑΡΚΗΣ</c:v>
                </c:pt>
                <c:pt idx="1">
                  <c:v>ΕΛΛΙΠΗΣ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49</c:v>
                </c:pt>
                <c:pt idx="1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Φύλλο1!$A$2:$A$5</c:f>
              <c:strCache>
                <c:ptCount val="4"/>
                <c:pt idx="0">
                  <c:v>ΚΑΘΗΓΗΤΕΣ</c:v>
                </c:pt>
                <c:pt idx="1">
                  <c:v>ΓΟΝΕΙΣ</c:v>
                </c:pt>
                <c:pt idx="2">
                  <c:v>ΦΙΛΟΥΣ</c:v>
                </c:pt>
                <c:pt idx="3">
                  <c:v>ΔΙΑΔΙΚΤΥΟ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12</c:v>
                </c:pt>
                <c:pt idx="1">
                  <c:v>35</c:v>
                </c:pt>
                <c:pt idx="2">
                  <c:v>12</c:v>
                </c:pt>
                <c:pt idx="3">
                  <c:v>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8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ΑΠΑΝΤΗΣΕΙΣ</a:t>
            </a:r>
            <a:endParaRPr lang="el-GR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ΑΠΑΝΤΗΝΤΕΙΣ</c:v>
                </c:pt>
              </c:strCache>
            </c:strRef>
          </c:tx>
          <c:dLbls>
            <c:showVal val="1"/>
          </c:dLbls>
          <c:cat>
            <c:strRef>
              <c:f>Φύλλο1!$A$2:$A$9</c:f>
              <c:strCache>
                <c:ptCount val="8"/>
                <c:pt idx="0">
                  <c:v>ΜΕ ΦΙΛΟΥΣ ΤΟΥ ΙΔΙΟΥ ΦΥΛΟΥ</c:v>
                </c:pt>
                <c:pt idx="1">
                  <c:v>ΦΙΛΟΥΣ ΤΟΥ ΑΛΛΟΥ ΦΥΛΟΥ</c:v>
                </c:pt>
                <c:pt idx="2">
                  <c:v>ΜΗΤΕΡΑ</c:v>
                </c:pt>
                <c:pt idx="3">
                  <c:v>ΠΑΤΕΡΑ</c:v>
                </c:pt>
                <c:pt idx="4">
                  <c:v>ΑΡΩΤΙΚΟ ΣΥΝΤΡΟΦΟ</c:v>
                </c:pt>
                <c:pt idx="5">
                  <c:v>ΔΑΣΚΑΛΟ</c:v>
                </c:pt>
                <c:pt idx="6">
                  <c:v>ΕΙΔΙΚΟ ΕΠΙΣΤΗΜΟΝΑ</c:v>
                </c:pt>
                <c:pt idx="7">
                  <c:v>ΚΑΝΕΝΑΝ</c:v>
                </c:pt>
              </c:strCache>
            </c:strRef>
          </c:cat>
          <c:val>
            <c:numRef>
              <c:f>Φύλλο1!$B$2:$B$9</c:f>
              <c:numCache>
                <c:formatCode>General</c:formatCode>
                <c:ptCount val="8"/>
                <c:pt idx="0">
                  <c:v>46</c:v>
                </c:pt>
                <c:pt idx="1">
                  <c:v>7</c:v>
                </c:pt>
                <c:pt idx="2">
                  <c:v>8</c:v>
                </c:pt>
                <c:pt idx="3">
                  <c:v>2</c:v>
                </c:pt>
                <c:pt idx="4">
                  <c:v>8</c:v>
                </c:pt>
                <c:pt idx="5">
                  <c:v>1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gapWidth val="100"/>
        <c:axId val="179369856"/>
        <c:axId val="179371392"/>
      </c:barChart>
      <c:catAx>
        <c:axId val="179369856"/>
        <c:scaling>
          <c:orientation val="minMax"/>
        </c:scaling>
        <c:axPos val="b"/>
        <c:tickLblPos val="nextTo"/>
        <c:crossAx val="179371392"/>
        <c:crosses val="autoZero"/>
        <c:auto val="1"/>
        <c:lblAlgn val="ctr"/>
        <c:lblOffset val="100"/>
      </c:catAx>
      <c:valAx>
        <c:axId val="179371392"/>
        <c:scaling>
          <c:orientation val="minMax"/>
        </c:scaling>
        <c:axPos val="l"/>
        <c:majorGridlines/>
        <c:numFmt formatCode="General" sourceLinked="1"/>
        <c:tickLblPos val="nextTo"/>
        <c:crossAx val="179369856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38</c:v>
                </c:pt>
                <c:pt idx="1">
                  <c:v>28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  <c:txPr>
        <a:bodyPr/>
        <a:lstStyle/>
        <a:p>
          <a:pPr>
            <a:defRPr sz="1600"/>
          </a:pPr>
          <a:endParaRPr lang="el-GR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6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explosion val="25"/>
          <c:dPt>
            <c:idx val="1"/>
            <c:explosion val="0"/>
          </c:dPt>
          <c:dPt>
            <c:idx val="2"/>
            <c:explosion val="0"/>
          </c:dPt>
          <c:dLbls>
            <c:showPercent val="1"/>
            <c:showLeaderLines val="1"/>
          </c:dLbls>
          <c:cat>
            <c:strRef>
              <c:f>Φύλλο1!$A$2:$A$4</c:f>
              <c:strCache>
                <c:ptCount val="3"/>
                <c:pt idx="0">
                  <c:v>ΠΑΝΤΑ</c:v>
                </c:pt>
                <c:pt idx="1">
                  <c:v> ΚΑΠΟΙΕΣ ΦΟΡΕΣ</c:v>
                </c:pt>
                <c:pt idx="2">
                  <c:v>ΌΧΙ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47</c:v>
                </c:pt>
                <c:pt idx="1">
                  <c:v>15</c:v>
                </c:pt>
                <c:pt idx="2">
                  <c:v>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5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CatName val="1"/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38</c:v>
                </c:pt>
                <c:pt idx="1">
                  <c:v>28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4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</c:dLbls>
          <c:cat>
            <c:strRef>
              <c:f>Φύλλο1!$A$2:$A$4</c:f>
              <c:strCache>
                <c:ptCount val="3"/>
                <c:pt idx="0">
                  <c:v>ΠΡΟΦΥΛΑΚΤΙΚΑ</c:v>
                </c:pt>
                <c:pt idx="1">
                  <c:v>ΑΝΤΙΣΥΛΛΗΠΤΙΚΟ ΧΑΠΙ</c:v>
                </c:pt>
                <c:pt idx="2">
                  <c:v>ΚΑΝΕΝΑ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50</c:v>
                </c:pt>
                <c:pt idx="1">
                  <c:v>20</c:v>
                </c:pt>
                <c:pt idx="2">
                  <c:v>2</c:v>
                </c:pt>
              </c:numCache>
            </c:numRef>
          </c:val>
        </c:ser>
        <c:axId val="179458816"/>
        <c:axId val="179460352"/>
      </c:barChart>
      <c:catAx>
        <c:axId val="179458816"/>
        <c:scaling>
          <c:orientation val="minMax"/>
        </c:scaling>
        <c:axPos val="b"/>
        <c:tickLblPos val="nextTo"/>
        <c:crossAx val="179460352"/>
        <c:crosses val="autoZero"/>
        <c:auto val="1"/>
        <c:lblAlgn val="ctr"/>
        <c:lblOffset val="100"/>
      </c:catAx>
      <c:valAx>
        <c:axId val="179460352"/>
        <c:scaling>
          <c:orientation val="minMax"/>
        </c:scaling>
        <c:axPos val="l"/>
        <c:majorGridlines/>
        <c:numFmt formatCode="General" sourceLinked="1"/>
        <c:tickLblPos val="nextTo"/>
        <c:crossAx val="179458816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CatName val="1"/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11</c:v>
                </c:pt>
                <c:pt idx="1">
                  <c:v>55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</c:title>
    <c:plotArea>
      <c:layout/>
      <c:ofPieChart>
        <c:ofPieType val="pie"/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  <c:showLeaderLines val="1"/>
          </c:dLbls>
          <c:cat>
            <c:strRef>
              <c:f>Φύλλο1!$A$2:$A$5</c:f>
              <c:strCache>
                <c:ptCount val="4"/>
                <c:pt idx="0">
                  <c:v>ΌΧΙ</c:v>
                </c:pt>
                <c:pt idx="1">
                  <c:v>ΤΙΠΟΤΑ</c:v>
                </c:pt>
                <c:pt idx="2">
                  <c:v>ΝΑΙ ΕΊΝΑΙ ΚΟΡΙΤΣΙ</c:v>
                </c:pt>
                <c:pt idx="3">
                  <c:v>ΝΑΙ ΕΊΝΑΙ ΑΓΟΡΙ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41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gapWidth val="100"/>
        <c:secondPieSize val="75"/>
        <c:serLines/>
      </c:ofPieChart>
    </c:plotArea>
    <c:legend>
      <c:legendPos val="r"/>
      <c:legendEntry>
        <c:idx val="1"/>
        <c:delete val="1"/>
      </c:legendEntry>
      <c:layout/>
      <c:txPr>
        <a:bodyPr/>
        <a:lstStyle/>
        <a:p>
          <a:pPr>
            <a:defRPr sz="1200"/>
          </a:pPr>
          <a:endParaRPr lang="el-G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ΑΒΟΛΑ</c:v>
                </c:pt>
                <c:pt idx="1">
                  <c:v>ΑΝΕΤΑ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17</c:v>
                </c:pt>
                <c:pt idx="1">
                  <c:v>49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1600"/>
            </a:pPr>
            <a:endParaRPr lang="el-GR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el-GR"/>
          </a:p>
        </c:txPr>
      </c:legendEntry>
      <c:layout/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Πωλήσεις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showVal val="1"/>
          </c:dLbls>
          <c:cat>
            <c:strRef>
              <c:f>Φύλλο1!$A$2:$A$5</c:f>
              <c:strCache>
                <c:ptCount val="4"/>
                <c:pt idx="0">
                  <c:v>ΌΧΙ</c:v>
                </c:pt>
                <c:pt idx="1">
                  <c:v>NAI</c:v>
                </c:pt>
                <c:pt idx="2">
                  <c:v>ΕΊΝΑΙ ΚΟΡΙΤΣΙ</c:v>
                </c:pt>
                <c:pt idx="3">
                  <c:v>ΕΊΝΑΙ ΑΓΟΡΙ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Στήλη1</c:v>
                </c:pt>
              </c:strCache>
            </c:strRef>
          </c:tx>
          <c:dLbls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</c:dLbls>
          <c:cat>
            <c:strRef>
              <c:f>Φύλλο1!$A$2:$A$5</c:f>
              <c:strCache>
                <c:ptCount val="4"/>
                <c:pt idx="0">
                  <c:v>ΌΧΙ</c:v>
                </c:pt>
                <c:pt idx="1">
                  <c:v>NAI</c:v>
                </c:pt>
                <c:pt idx="2">
                  <c:v>ΕΊΝΑΙ ΚΟΡΙΤΣΙ</c:v>
                </c:pt>
                <c:pt idx="3">
                  <c:v>ΕΊΝΑΙ ΑΓΟΡΙ</c:v>
                </c:pt>
              </c:strCache>
            </c:strRef>
          </c:cat>
          <c:val>
            <c:numRef>
              <c:f>Φύλλο1!$C$2:$C$5</c:f>
              <c:numCache>
                <c:formatCode>General</c:formatCode>
                <c:ptCount val="4"/>
                <c:pt idx="0">
                  <c:v>47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179885568"/>
        <c:axId val="179887104"/>
      </c:barChart>
      <c:catAx>
        <c:axId val="179885568"/>
        <c:scaling>
          <c:orientation val="minMax"/>
        </c:scaling>
        <c:axPos val="b"/>
        <c:tickLblPos val="nextTo"/>
        <c:crossAx val="179887104"/>
        <c:crosses val="autoZero"/>
        <c:auto val="1"/>
        <c:lblAlgn val="ctr"/>
        <c:lblOffset val="100"/>
      </c:catAx>
      <c:valAx>
        <c:axId val="179887104"/>
        <c:scaling>
          <c:orientation val="minMax"/>
        </c:scaling>
        <c:axPos val="l"/>
        <c:majorGridlines/>
        <c:numFmt formatCode="General" sourceLinked="1"/>
        <c:tickLblPos val="nextTo"/>
        <c:crossAx val="179885568"/>
        <c:crosses val="autoZero"/>
        <c:crossBetween val="between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Πωλήσεις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</c:dLbls>
          <c:cat>
            <c:strRef>
              <c:f>Φύλλο1!$A$2:$A$5</c:f>
              <c:strCache>
                <c:ptCount val="4"/>
                <c:pt idx="0">
                  <c:v>OXI</c:v>
                </c:pt>
                <c:pt idx="1">
                  <c:v>NAI</c:v>
                </c:pt>
                <c:pt idx="2">
                  <c:v>ΕΊΝΑΙ ΚΟΡΙΤΣΙ</c:v>
                </c:pt>
                <c:pt idx="3">
                  <c:v>ΕΊΝΑΙ ΑΓΟΡΙ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32</c:v>
                </c:pt>
                <c:pt idx="1">
                  <c:v>19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Στήλη1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</c:dLbls>
          <c:cat>
            <c:strRef>
              <c:f>Φύλλο1!$A$2:$A$5</c:f>
              <c:strCache>
                <c:ptCount val="4"/>
                <c:pt idx="0">
                  <c:v>OXI</c:v>
                </c:pt>
                <c:pt idx="1">
                  <c:v>NAI</c:v>
                </c:pt>
                <c:pt idx="2">
                  <c:v>ΕΊΝΑΙ ΚΟΡΙΤΣΙ</c:v>
                </c:pt>
                <c:pt idx="3">
                  <c:v>ΕΊΝΑΙ ΑΓΟΡΙ</c:v>
                </c:pt>
              </c:strCache>
            </c:strRef>
          </c:cat>
          <c:val>
            <c:numRef>
              <c:f>Φύλλο1!$C$2:$C$5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</c:ser>
        <c:axId val="179937664"/>
        <c:axId val="179939200"/>
      </c:barChart>
      <c:catAx>
        <c:axId val="179937664"/>
        <c:scaling>
          <c:orientation val="minMax"/>
        </c:scaling>
        <c:axPos val="b"/>
        <c:tickLblPos val="nextTo"/>
        <c:crossAx val="179939200"/>
        <c:crosses val="autoZero"/>
        <c:auto val="1"/>
        <c:lblAlgn val="ctr"/>
        <c:lblOffset val="100"/>
      </c:catAx>
      <c:valAx>
        <c:axId val="179939200"/>
        <c:scaling>
          <c:orientation val="minMax"/>
        </c:scaling>
        <c:axPos val="l"/>
        <c:majorGridlines/>
        <c:numFmt formatCode="General" sourceLinked="1"/>
        <c:tickLblPos val="nextTo"/>
        <c:crossAx val="179937664"/>
        <c:crosses val="autoZero"/>
        <c:crossBetween val="between"/>
      </c:valAx>
    </c:plotArea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Πωλήσεις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</c:dLbls>
          <c:cat>
            <c:strRef>
              <c:f>Φύλλο1!$A$2:$A$5</c:f>
              <c:strCache>
                <c:ptCount val="4"/>
                <c:pt idx="0">
                  <c:v>ΌΧΙ</c:v>
                </c:pt>
                <c:pt idx="1">
                  <c:v>ΝΑΙ</c:v>
                </c:pt>
                <c:pt idx="2">
                  <c:v>ΕΊΝΑΙ ΚΟΡΙΤΣΙ</c:v>
                </c:pt>
                <c:pt idx="3">
                  <c:v>ΕΊΝΑΙ ΑΓΟΡΙ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Στήλη1</c:v>
                </c:pt>
              </c:strCache>
            </c:strRef>
          </c:tx>
          <c:dLbls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</c:dLbls>
          <c:cat>
            <c:strRef>
              <c:f>Φύλλο1!$A$2:$A$5</c:f>
              <c:strCache>
                <c:ptCount val="4"/>
                <c:pt idx="0">
                  <c:v>ΌΧΙ</c:v>
                </c:pt>
                <c:pt idx="1">
                  <c:v>ΝΑΙ</c:v>
                </c:pt>
                <c:pt idx="2">
                  <c:v>ΕΊΝΑΙ ΚΟΡΙΤΣΙ</c:v>
                </c:pt>
                <c:pt idx="3">
                  <c:v>ΕΊΝΑΙ ΑΓΟΡΙ</c:v>
                </c:pt>
              </c:strCache>
            </c:strRef>
          </c:cat>
          <c:val>
            <c:numRef>
              <c:f>Φύλλο1!$C$2:$C$5</c:f>
              <c:numCache>
                <c:formatCode>General</c:formatCode>
                <c:ptCount val="4"/>
                <c:pt idx="0">
                  <c:v>33</c:v>
                </c:pt>
                <c:pt idx="1">
                  <c:v>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180085888"/>
        <c:axId val="180087424"/>
      </c:barChart>
      <c:catAx>
        <c:axId val="180085888"/>
        <c:scaling>
          <c:orientation val="minMax"/>
        </c:scaling>
        <c:axPos val="b"/>
        <c:tickLblPos val="nextTo"/>
        <c:crossAx val="180087424"/>
        <c:crosses val="autoZero"/>
        <c:auto val="1"/>
        <c:lblAlgn val="ctr"/>
        <c:lblOffset val="100"/>
      </c:catAx>
      <c:valAx>
        <c:axId val="180087424"/>
        <c:scaling>
          <c:orientation val="minMax"/>
        </c:scaling>
        <c:axPos val="l"/>
        <c:majorGridlines/>
        <c:numFmt formatCode="General" sourceLinked="1"/>
        <c:tickLblPos val="nextTo"/>
        <c:crossAx val="180085888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l-GR" smtClean="0"/>
                      <a:t>ΜΙΑ</a:t>
                    </a:r>
                    <a:r>
                      <a:rPr lang="el-GR" baseline="0" smtClean="0"/>
                      <a:t> </a:t>
                    </a:r>
                    <a:r>
                      <a:rPr lang="el-GR" smtClean="0"/>
                      <a:t> </a:t>
                    </a:r>
                    <a:r>
                      <a:rPr lang="el-GR"/>
                      <a:t>14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l-GR" dirty="0" smtClean="0"/>
                      <a:t>ΠΑΝΩ </a:t>
                    </a:r>
                    <a:r>
                      <a:rPr lang="el-GR" dirty="0"/>
                      <a:t>ΑΠΌ </a:t>
                    </a:r>
                    <a:r>
                      <a:rPr lang="el-GR" dirty="0" smtClean="0"/>
                      <a:t>ΜΙΑ</a:t>
                    </a:r>
                    <a:r>
                      <a:rPr lang="el-GR" baseline="0" dirty="0" smtClean="0"/>
                      <a:t>   </a:t>
                    </a:r>
                    <a:r>
                      <a:rPr lang="el-GR" dirty="0" smtClean="0"/>
                      <a:t>40</a:t>
                    </a:r>
                    <a:endParaRPr lang="el-GR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l-GR" smtClean="0"/>
                      <a:t>ΌΧΙ</a:t>
                    </a:r>
                    <a:r>
                      <a:rPr lang="el-GR" baseline="0" smtClean="0"/>
                      <a:t> </a:t>
                    </a:r>
                    <a:r>
                      <a:rPr lang="el-GR" smtClean="0"/>
                      <a:t> </a:t>
                    </a:r>
                    <a:r>
                      <a:rPr lang="el-GR"/>
                      <a:t>3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Φύλλο1!$A$2:$A$4</c:f>
              <c:strCache>
                <c:ptCount val="3"/>
                <c:pt idx="0">
                  <c:v>ΜΙΑ</c:v>
                </c:pt>
                <c:pt idx="1">
                  <c:v>ΜΑΝΩ ΑΠΌ ΜΙΑ</c:v>
                </c:pt>
                <c:pt idx="2">
                  <c:v>ΌΧΙ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14</c:v>
                </c:pt>
                <c:pt idx="1">
                  <c:v>40</c:v>
                </c:pt>
                <c:pt idx="2">
                  <c:v>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0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explosion val="25"/>
          <c:dLbls>
            <c:showCatName val="1"/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38</c:v>
                </c:pt>
                <c:pt idx="1">
                  <c:v>39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5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7</c:v>
                </c:pt>
                <c:pt idx="1">
                  <c:v>58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3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36</c:v>
                </c:pt>
                <c:pt idx="1">
                  <c:v>30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Φύλλο1!$A$2:$A$4</c:f>
              <c:strCache>
                <c:ptCount val="3"/>
                <c:pt idx="0">
                  <c:v>1 ΜΗΝΑ</c:v>
                </c:pt>
                <c:pt idx="1">
                  <c:v>3 ΜΗΝΩΝ</c:v>
                </c:pt>
                <c:pt idx="2">
                  <c:v>6+ ΜΗΝΩΝ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63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46</c:v>
                </c:pt>
                <c:pt idx="1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4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82377029523530665"/>
          <c:y val="0.43459692383685344"/>
          <c:w val="0.11363189568801192"/>
          <c:h val="0.20911799974652401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14</c:v>
                </c:pt>
                <c:pt idx="1">
                  <c:v>52</c:v>
                </c:pt>
              </c:numCache>
            </c:numRef>
          </c:val>
        </c:ser>
        <c:axId val="161920512"/>
        <c:axId val="161922048"/>
      </c:barChart>
      <c:catAx>
        <c:axId val="161920512"/>
        <c:scaling>
          <c:orientation val="minMax"/>
        </c:scaling>
        <c:axPos val="b"/>
        <c:tickLblPos val="nextTo"/>
        <c:crossAx val="161922048"/>
        <c:crosses val="autoZero"/>
        <c:auto val="1"/>
        <c:lblAlgn val="ctr"/>
        <c:lblOffset val="100"/>
      </c:catAx>
      <c:valAx>
        <c:axId val="161922048"/>
        <c:scaling>
          <c:orientation val="minMax"/>
        </c:scaling>
        <c:axPos val="l"/>
        <c:majorGridlines/>
        <c:numFmt formatCode="General" sourceLinked="1"/>
        <c:tickLblPos val="nextTo"/>
        <c:crossAx val="16192051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Φύλλο1!$A$2:$A$5</c:f>
              <c:strCache>
                <c:ptCount val="4"/>
                <c:pt idx="0">
                  <c:v>ΠΡΙΝ ΤΑ 16</c:v>
                </c:pt>
                <c:pt idx="1">
                  <c:v>ΣΤΑ 16</c:v>
                </c:pt>
                <c:pt idx="2">
                  <c:v>ΣΤΑ 18</c:v>
                </c:pt>
                <c:pt idx="3">
                  <c:v>ΟΤΑΝ ΕΙΜΑΙ ΕΤΟΙΜΟΣ/-Η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10</c:v>
                </c:pt>
                <c:pt idx="1">
                  <c:v>6</c:v>
                </c:pt>
                <c:pt idx="2">
                  <c:v>9</c:v>
                </c:pt>
                <c:pt idx="3">
                  <c:v>41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sz="1600"/>
          </a:pPr>
          <a:endParaRPr lang="el-GR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9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  <c:showPercent val="1"/>
            <c:showLeaderLines val="1"/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15</c:v>
                </c:pt>
                <c:pt idx="1">
                  <c:v>51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  <c:txPr>
        <a:bodyPr/>
        <a:lstStyle/>
        <a:p>
          <a:pPr>
            <a:defRPr sz="1600"/>
          </a:pPr>
          <a:endParaRPr lang="el-GR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ΑΠΑΝΤΗΣΕΙΣ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Φύλλο1!$A$2:$A$4</c:f>
              <c:strCache>
                <c:ptCount val="3"/>
                <c:pt idx="0">
                  <c:v>ΤΗ ΔΕΧΟΜΑΙ</c:v>
                </c:pt>
                <c:pt idx="1">
                  <c:v>ΤΗΝ ΑΠΟΡΡΙΠΤΩ</c:v>
                </c:pt>
                <c:pt idx="2">
                  <c:v>ΑΔΙΑΦΟΡΩ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38</c:v>
                </c:pt>
                <c:pt idx="1">
                  <c:v>8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F75613-F6D8-4303-96C7-D71951C89119}" type="datetimeFigureOut">
              <a:rPr lang="el-GR" smtClean="0"/>
              <a:pPr/>
              <a:t>17/1/2019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71712CD-1F3A-48C4-B134-A9C88A6AFA3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ΣτατιστικΑ</a:t>
            </a:r>
            <a:r>
              <a:rPr lang="el-GR" dirty="0" smtClean="0"/>
              <a:t> </a:t>
            </a:r>
            <a:r>
              <a:rPr lang="el-GR" dirty="0" err="1" smtClean="0"/>
              <a:t>στοιχειΑ</a:t>
            </a:r>
            <a:r>
              <a:rPr lang="el-GR" dirty="0" smtClean="0"/>
              <a:t> </a:t>
            </a:r>
            <a:r>
              <a:rPr lang="el-GR" dirty="0" err="1" smtClean="0"/>
              <a:t>ΕρευναΣ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α΄</a:t>
            </a:r>
            <a:r>
              <a:rPr lang="el-GR" sz="4000" dirty="0" smtClean="0"/>
              <a:t>2</a:t>
            </a:r>
            <a:r>
              <a:rPr lang="el-GR" dirty="0" smtClean="0"/>
              <a:t>   </a:t>
            </a:r>
            <a:r>
              <a:rPr lang="el-GR" dirty="0" err="1" smtClean="0"/>
              <a:t>γενικου</a:t>
            </a:r>
            <a:r>
              <a:rPr lang="el-GR" dirty="0" smtClean="0"/>
              <a:t> </a:t>
            </a:r>
            <a:r>
              <a:rPr lang="el-GR" dirty="0" err="1" smtClean="0"/>
              <a:t>λυκεΙου</a:t>
            </a:r>
            <a:r>
              <a:rPr lang="el-GR" dirty="0" smtClean="0"/>
              <a:t>      </a:t>
            </a:r>
            <a:r>
              <a:rPr lang="el-GR" dirty="0" err="1" smtClean="0"/>
              <a:t>ΠΑρου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42910" y="4929198"/>
            <a:ext cx="6400800" cy="1726736"/>
          </a:xfrm>
        </p:spPr>
        <p:txBody>
          <a:bodyPr>
            <a:normAutofit/>
          </a:bodyPr>
          <a:lstStyle/>
          <a:p>
            <a:pPr algn="l"/>
            <a:r>
              <a:rPr lang="el-GR" dirty="0" smtClean="0">
                <a:solidFill>
                  <a:schemeClr val="bg1"/>
                </a:solidFill>
              </a:rPr>
              <a:t>Αριθμός  Ερωτηματολογίων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el-GR" dirty="0" smtClean="0">
                <a:solidFill>
                  <a:schemeClr val="bg1"/>
                </a:solidFill>
              </a:rPr>
              <a:t> 66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Ποια η θέση σας για την ομοφυλοφιλία;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Έχετε ενημερωθεί  για τα ζητήματα γύρω από την σεξουαλική πράξη;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ενημέρωσή σας είναι</a:t>
            </a:r>
            <a:r>
              <a:rPr lang="en-US" sz="3200" dirty="0" smtClean="0"/>
              <a:t>: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Ποιον θεωρείτε καταλληλότερο για ενημέρωση;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Με ποιον επικοινωνείτε εσείς ευκολότερα για το θέμα;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Βλέπετε ταινίες με σεξουαλικό περιεχόμενο;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Κατά την γνώμη σας είναι απαραίτητη η προφύλαξη κατά την σεξουαλική επαφή;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Έχετε γνωστή που έχει μείνει έγκυος στην εφηβεία;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Ποιο μέσο προφύλαξης ξέρετε;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Σας έχει παρενοχλήσει κάποιος σεξουαλικά, με λόγια ή πράξεις;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368412"/>
          </a:xfrm>
        </p:spPr>
        <p:txBody>
          <a:bodyPr>
            <a:noAutofit/>
          </a:bodyPr>
          <a:lstStyle/>
          <a:p>
            <a:pPr lvl="0"/>
            <a:r>
              <a:rPr lang="el-GR" sz="3200" dirty="0" smtClean="0"/>
              <a:t>Στην ηλικία που βρίσκεστε(16-17 χρονών) θεωρείτε απαραίτητο να έχετε ενεργή σεξουαλική ζωή;</a:t>
            </a:r>
            <a:br>
              <a:rPr lang="el-GR" sz="3200" dirty="0" smtClean="0"/>
            </a:b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l-GR" sz="3200" dirty="0" smtClean="0"/>
              <a:t>Ξέρετε κάποιον/-α που κινδύνευσε </a:t>
            </a:r>
            <a:br>
              <a:rPr lang="el-GR" sz="3200" dirty="0" smtClean="0"/>
            </a:br>
            <a:r>
              <a:rPr lang="el-GR" sz="3200" dirty="0" smtClean="0"/>
              <a:t>σε σχέση του/της από:</a:t>
            </a:r>
            <a:br>
              <a:rPr lang="el-GR" sz="3200" dirty="0" smtClean="0"/>
            </a:br>
            <a:r>
              <a:rPr lang="el-GR" sz="3200" i="1" dirty="0" smtClean="0"/>
              <a:t>-ΒΙΑ;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Ξέρετε κάποιον/-α που κινδύνευσε σε σχέση του/της από  </a:t>
            </a:r>
            <a:r>
              <a:rPr lang="el-GR" sz="3200" i="1" dirty="0" smtClean="0"/>
              <a:t>ΑΣΘΕΝΕΙΑ;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Ξέρετε κάποιον/-α που υπέστη  </a:t>
            </a:r>
            <a:br>
              <a:rPr lang="el-GR" sz="3200" dirty="0" smtClean="0"/>
            </a:br>
            <a:r>
              <a:rPr lang="el-GR" sz="3200" dirty="0" smtClean="0"/>
              <a:t>σε σχέση του/της  </a:t>
            </a:r>
            <a:r>
              <a:rPr lang="el-GR" sz="3200" i="1" dirty="0" smtClean="0"/>
              <a:t>ΚΑΤΑΠΙΕΣΗ;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Ξέρετε κάποιον/-α που σε σχέση του/της υπέστη </a:t>
            </a:r>
            <a:r>
              <a:rPr lang="el-GR" sz="3200" i="1" dirty="0" smtClean="0"/>
              <a:t>ΛΕΚΤΙΚΗ ΒΙΑ;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Γνωρίζετε σεξουαλικά μεταδιδόμενες ασθένειες;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Θα διακόπτατε μία σχέση με την υποψία μιας τέτοιας αρρώστιας;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Έχετε βιώσει κάποιας μορφής βία μέσω διαδικτύου;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χρήση των τεχνολογιών </a:t>
            </a:r>
            <a:br>
              <a:rPr lang="el-GR" sz="3200" dirty="0" smtClean="0"/>
            </a:br>
            <a:r>
              <a:rPr lang="el-GR" sz="3200" dirty="0" smtClean="0"/>
              <a:t>σας έχει βοηθήσει στις γνωριμίες σας;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συζήτηση για το σεξ πώς σας κάνει να νοιώθετε;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Ποια ερωτική σχέση  χαρακτηρίζετε μακροχρόνια;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Είστε υπέρ των μακροχρόνιων σχέσεων;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Συμφωνείτε με την αποχή από το σεξ στην ηλικία σας;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Λαμβάνετε υπόψη στο θέμα των ερωτικών σχέσεων τις αντιλήψεις της θρησκείας;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Π</a:t>
            </a:r>
            <a:r>
              <a:rPr lang="en-US" sz="3200" dirty="0" smtClean="0"/>
              <a:t>o</a:t>
            </a:r>
            <a:r>
              <a:rPr lang="el-GR" sz="3200" dirty="0" smtClean="0"/>
              <a:t>ια  θεωρείτε ότι είναι η καταλληλότερη ηλικία για την αρχή της σεξουαλικής ζωής;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143000"/>
          </a:xfrm>
        </p:spPr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2800" dirty="0" smtClean="0"/>
              <a:t>Μήπως πιεστήκατε για να αποφασίσετε να κάνετε σεξ;</a:t>
            </a:r>
            <a:br>
              <a:rPr lang="el-GR" sz="2800" dirty="0" smtClean="0"/>
            </a:br>
            <a:r>
              <a:rPr lang="el-GR" sz="2800" dirty="0" smtClean="0"/>
              <a:t> Αν δεν σας αφορά, έχετε ακούσει για άλλον/η που, ενώ δεν ένιωθε έτοιμος/η, είχε σεξουαλική επαφή;</a:t>
            </a:r>
            <a:endParaRPr lang="el-GR" sz="28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625" y="2071688"/>
          <a:ext cx="82296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262</Words>
  <Application>Microsoft Office PowerPoint</Application>
  <PresentationFormat>Προβολή στην οθόνη (4:3)</PresentationFormat>
  <Paragraphs>58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Αποκορύφωμα</vt:lpstr>
      <vt:lpstr>        ΣτατιστικΑ στοιχειΑ ΕρευναΣ  α΄2   γενικου λυκεΙου      ΠΑρου </vt:lpstr>
      <vt:lpstr>Στην ηλικία που βρίσκεστε(16-17 χρονών) θεωρείτε απαραίτητο να έχετε ενεργή σεξουαλική ζωή; </vt:lpstr>
      <vt:lpstr>Η συζήτηση για το σεξ πώς σας κάνει να νοιώθετε;</vt:lpstr>
      <vt:lpstr>Ποια ερωτική σχέση  χαρακτηρίζετε μακροχρόνια;</vt:lpstr>
      <vt:lpstr>Είστε υπέρ των μακροχρόνιων σχέσεων;</vt:lpstr>
      <vt:lpstr>Συμφωνείτε με την αποχή από το σεξ στην ηλικία σας;</vt:lpstr>
      <vt:lpstr>Λαμβάνετε υπόψη στο θέμα των ερωτικών σχέσεων τις αντιλήψεις της θρησκείας;</vt:lpstr>
      <vt:lpstr>Πoια  θεωρείτε ότι είναι η καταλληλότερη ηλικία για την αρχή της σεξουαλικής ζωής;</vt:lpstr>
      <vt:lpstr> Μήπως πιεστήκατε για να αποφασίσετε να κάνετε σεξ;  Αν δεν σας αφορά, έχετε ακούσει για άλλον/η που, ενώ δεν ένιωθε έτοιμος/η, είχε σεξουαλική επαφή;</vt:lpstr>
      <vt:lpstr>Ποια η θέση σας για την ομοφυλοφιλία;</vt:lpstr>
      <vt:lpstr>Έχετε ενημερωθεί  για τα ζητήματα γύρω από την σεξουαλική πράξη;</vt:lpstr>
      <vt:lpstr>Η ενημέρωσή σας είναι:</vt:lpstr>
      <vt:lpstr>Ποιον θεωρείτε καταλληλότερο για ενημέρωση;</vt:lpstr>
      <vt:lpstr>Με ποιον επικοινωνείτε εσείς ευκολότερα για το θέμα;</vt:lpstr>
      <vt:lpstr>Βλέπετε ταινίες με σεξουαλικό περιεχόμενο;</vt:lpstr>
      <vt:lpstr>Κατά την γνώμη σας είναι απαραίτητη η προφύλαξη κατά την σεξουαλική επαφή;</vt:lpstr>
      <vt:lpstr>Έχετε γνωστή που έχει μείνει έγκυος στην εφηβεία;</vt:lpstr>
      <vt:lpstr>Ποιο μέσο προφύλαξης ξέρετε;</vt:lpstr>
      <vt:lpstr>Σας έχει παρενοχλήσει κάποιος σεξουαλικά, με λόγια ή πράξεις;</vt:lpstr>
      <vt:lpstr>Ξέρετε κάποιον/-α που κινδύνευσε  σε σχέση του/της από: -ΒΙΑ;</vt:lpstr>
      <vt:lpstr>Ξέρετε κάποιον/-α που κινδύνευσε σε σχέση του/της από  ΑΣΘΕΝΕΙΑ;</vt:lpstr>
      <vt:lpstr>Ξέρετε κάποιον/-α που υπέστη   σε σχέση του/της  ΚΑΤΑΠΙΕΣΗ;</vt:lpstr>
      <vt:lpstr>Ξέρετε κάποιον/-α που σε σχέση του/της υπέστη ΛΕΚΤΙΚΗ ΒΙΑ;</vt:lpstr>
      <vt:lpstr>Γνωρίζετε σεξουαλικά μεταδιδόμενες ασθένειες;</vt:lpstr>
      <vt:lpstr>Θα διακόπτατε μία σχέση με την υποψία μιας τέτοιας αρρώστιας;</vt:lpstr>
      <vt:lpstr>Έχετε βιώσει κάποιας μορφής βία μέσω διαδικτύου;</vt:lpstr>
      <vt:lpstr>Η χρήση των τεχνολογιών  σας έχει βοηθήσει στις γνωριμίες σας;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ΣτατιστικΑ στοιχειΑ ΕρευναΣ Ά λυκεΙου παροικΙαΣ ΠΑρου</dc:title>
  <dc:creator>User</dc:creator>
  <cp:lastModifiedBy>user</cp:lastModifiedBy>
  <cp:revision>13</cp:revision>
  <dcterms:created xsi:type="dcterms:W3CDTF">2019-01-10T19:34:26Z</dcterms:created>
  <dcterms:modified xsi:type="dcterms:W3CDTF">2019-01-17T19:16:43Z</dcterms:modified>
</cp:coreProperties>
</file>