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EF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Τίτλος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εία γραμμή σύνδεσης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Έλλειψη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8DE2D-0F90-4B59-BF2B-ECEF51BDA9F2}" type="datetimeFigureOut">
              <a:rPr lang="el-GR" smtClean="0"/>
              <a:pPr/>
              <a:t>19/5/2019</a:t>
            </a:fld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5DAB30-054B-40F9-B744-3235E2FE009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8DE2D-0F90-4B59-BF2B-ECEF51BDA9F2}" type="datetimeFigureOut">
              <a:rPr lang="el-GR" smtClean="0"/>
              <a:pPr/>
              <a:t>19/5/2019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AB30-054B-40F9-B744-3235E2FE009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8DE2D-0F90-4B59-BF2B-ECEF51BDA9F2}" type="datetimeFigureOut">
              <a:rPr lang="el-GR" smtClean="0"/>
              <a:pPr/>
              <a:t>19/5/2019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AB30-054B-40F9-B744-3235E2FE009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περιεχομένου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D48DE2D-0F90-4B59-BF2B-ECEF51BDA9F2}" type="datetimeFigureOut">
              <a:rPr lang="el-GR" smtClean="0"/>
              <a:pPr/>
              <a:t>19/5/2019</a:t>
            </a:fld>
            <a:endParaRPr lang="el-GR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15DAB30-054B-40F9-B744-3235E2FE009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6" name="15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8DE2D-0F90-4B59-BF2B-ECEF51BDA9F2}" type="datetimeFigureOut">
              <a:rPr lang="el-GR" smtClean="0"/>
              <a:pPr/>
              <a:t>19/5/2019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AB30-054B-40F9-B744-3235E2FE009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cxnSp>
        <p:nvCxnSpPr>
          <p:cNvPr id="7" name="6 - Ευθεία γραμμή σύνδεσης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8DE2D-0F90-4B59-BF2B-ECEF51BDA9F2}" type="datetimeFigureOut">
              <a:rPr lang="el-GR" smtClean="0"/>
              <a:pPr/>
              <a:t>19/5/2019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AB30-054B-40F9-B744-3235E2FE009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AB30-054B-40F9-B744-3235E2FE009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8DE2D-0F90-4B59-BF2B-ECEF51BDA9F2}" type="datetimeFigureOut">
              <a:rPr lang="el-GR" smtClean="0"/>
              <a:pPr/>
              <a:t>19/5/2019</a:t>
            </a:fld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2" name="31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34" name="33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cxnSp>
        <p:nvCxnSpPr>
          <p:cNvPr id="10" name="9 - Ευθεία γραμμή σύνδεσης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εία γραμμή σύνδεσης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8DE2D-0F90-4B59-BF2B-ECEF51BDA9F2}" type="datetimeFigureOut">
              <a:rPr lang="el-GR" smtClean="0"/>
              <a:pPr/>
              <a:t>19/5/2019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AB30-054B-40F9-B744-3235E2FE009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8DE2D-0F90-4B59-BF2B-ECEF51BDA9F2}" type="datetimeFigureOut">
              <a:rPr lang="el-GR" smtClean="0"/>
              <a:pPr/>
              <a:t>19/5/2019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AB30-054B-40F9-B744-3235E2FE009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1" name="30 - Τίτλος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D48DE2D-0F90-4B59-BF2B-ECEF51BDA9F2}" type="datetimeFigureOut">
              <a:rPr lang="el-GR" smtClean="0"/>
              <a:pPr/>
              <a:t>19/5/2019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15DAB30-054B-40F9-B744-3235E2FE009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8DE2D-0F90-4B59-BF2B-ECEF51BDA9F2}" type="datetimeFigureOut">
              <a:rPr lang="el-GR" smtClean="0"/>
              <a:pPr/>
              <a:t>19/5/2019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5DAB30-054B-40F9-B744-3235E2FE009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D48DE2D-0F90-4B59-BF2B-ECEF51BDA9F2}" type="datetimeFigureOut">
              <a:rPr lang="el-GR" smtClean="0"/>
              <a:pPr/>
              <a:t>19/5/2019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15DAB30-054B-40F9-B744-3235E2FE009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l.wikipedia.org/wiki/%CE%A0%CF%85%CE%B8%CE%B1%CE%B3%CF%8C%CF%81%CE%B1%CF%82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l.wikipedia.org/wiki/%CE%91%CF%81%CE%B9%CF%83%CF%84%CF%8C%CE%BE%CE%B5%CE%BD%CE%BF%CF%82_%CE%BF_%CE%A4%CE%B1%CF%81%CE%B1%CE%BD%CF%84%CE%AF%CE%BD%CE%BF%CF%82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el.wikipedia.org/w/index.php?title=%CE%9A%CE%BF%CE%B9%CE%BD%CE%AE_%CF%80%CF%81%CE%B1%CE%BA%CF%84%CE%B9%CE%BA%CE%AE_%CE%BC%CE%BF%CF%85%CF%83%CE%B9%CE%BA%CE%AE_%CF%80%CE%B5%CF%81%CE%AF%CE%BF%CE%B4%CE%BF%CF%82&amp;action=edit&amp;redlink=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el.wikipedia.org/wiki/%CE%A3%CF%8D%CE%B3%CF%87%CF%81%CE%BF%CE%BD%CE%B7_%CE%BA%CE%BB%CE%B1%CF%83%CE%B9%CE%BA%CE%AE_%CE%BC%CE%BF%CF%85%CF%83%CE%B9%CE%BA%CE%A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el.wikipedia.org/wiki/%CE%9A%CE%BB%CE%B1%CF%83%CE%B9%CE%BA%CE%AE_%CE%BC%CE%BF%CF%85%CF%83%CE%B9%CE%BA%CE%A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323528" y="188640"/>
            <a:ext cx="8532440" cy="1368152"/>
          </a:xfrm>
        </p:spPr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Κλασική </a:t>
            </a:r>
            <a:r>
              <a:rPr lang="el-GR" dirty="0" smtClean="0">
                <a:solidFill>
                  <a:srgbClr val="FF0000"/>
                </a:solidFill>
              </a:rPr>
              <a:t>Μουσική</a:t>
            </a:r>
            <a:endParaRPr lang="el-GR" dirty="0">
              <a:solidFill>
                <a:srgbClr val="FF0000"/>
              </a:solidFill>
            </a:endParaRPr>
          </a:p>
        </p:txBody>
      </p:sp>
      <p:pic>
        <p:nvPicPr>
          <p:cNvPr id="121858" name="Picture 2" descr="Related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628800"/>
            <a:ext cx="8280920" cy="501317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4572000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l-GR" sz="3200" dirty="0" smtClean="0">
                <a:solidFill>
                  <a:schemeClr val="tx2">
                    <a:lumMod val="50000"/>
                  </a:schemeClr>
                </a:solidFill>
              </a:rPr>
              <a:t>Με τον όρο </a:t>
            </a:r>
            <a:r>
              <a:rPr lang="el-GR" sz="3200" b="1" dirty="0" smtClean="0">
                <a:solidFill>
                  <a:schemeClr val="tx2">
                    <a:lumMod val="50000"/>
                  </a:schemeClr>
                </a:solidFill>
              </a:rPr>
              <a:t>κλασική μουσική</a:t>
            </a:r>
            <a:r>
              <a:rPr lang="el-GR" sz="3200" dirty="0" smtClean="0">
                <a:solidFill>
                  <a:schemeClr val="tx2">
                    <a:lumMod val="50000"/>
                  </a:schemeClr>
                </a:solidFill>
              </a:rPr>
              <a:t> αναφέρεται ευρύτερα η </a:t>
            </a:r>
            <a:r>
              <a:rPr lang="el-GR" sz="3200" u="sng" dirty="0" smtClean="0">
                <a:solidFill>
                  <a:schemeClr val="tx2">
                    <a:lumMod val="50000"/>
                  </a:schemeClr>
                </a:solidFill>
              </a:rPr>
              <a:t>δυτικοευρωπαϊκή</a:t>
            </a:r>
            <a:r>
              <a:rPr lang="el-GR" sz="3200" dirty="0" smtClean="0">
                <a:solidFill>
                  <a:schemeClr val="tx2">
                    <a:lumMod val="50000"/>
                  </a:schemeClr>
                </a:solidFill>
              </a:rPr>
              <a:t> </a:t>
            </a:r>
            <a:r>
              <a:rPr lang="el-GR" sz="3200" u="sng" dirty="0" smtClean="0">
                <a:solidFill>
                  <a:schemeClr val="tx2">
                    <a:lumMod val="50000"/>
                  </a:schemeClr>
                </a:solidFill>
              </a:rPr>
              <a:t>μουσική.</a:t>
            </a:r>
          </a:p>
          <a:p>
            <a:r>
              <a:rPr lang="el-GR" sz="3200" dirty="0" smtClean="0">
                <a:solidFill>
                  <a:schemeClr val="tx2">
                    <a:lumMod val="50000"/>
                  </a:schemeClr>
                </a:solidFill>
              </a:rPr>
              <a:t>Η κλασική μουσική, </a:t>
            </a:r>
            <a:r>
              <a:rPr lang="el-GR" sz="3200" dirty="0" err="1" smtClean="0">
                <a:solidFill>
                  <a:schemeClr val="tx2">
                    <a:lumMod val="50000"/>
                  </a:schemeClr>
                </a:solidFill>
              </a:rPr>
              <a:t>ειναι</a:t>
            </a:r>
            <a:r>
              <a:rPr lang="el-GR" sz="3200" dirty="0" smtClean="0">
                <a:solidFill>
                  <a:schemeClr val="tx2">
                    <a:lumMod val="50000"/>
                  </a:schemeClr>
                </a:solidFill>
              </a:rPr>
              <a:t> μια «ανώτερη» μορφή μουσικής σύνθεσης.</a:t>
            </a:r>
          </a:p>
          <a:p>
            <a:endParaRPr lang="el-GR" sz="3200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080120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l-GR" b="1" dirty="0" smtClean="0">
                <a:solidFill>
                  <a:schemeClr val="tx2">
                    <a:lumMod val="50000"/>
                  </a:schemeClr>
                </a:solidFill>
              </a:rPr>
              <a:t>Τι είναι η </a:t>
            </a:r>
            <a:r>
              <a:rPr lang="el-GR" b="1" dirty="0" smtClean="0">
                <a:solidFill>
                  <a:schemeClr val="tx2">
                    <a:lumMod val="50000"/>
                  </a:schemeClr>
                </a:solidFill>
              </a:rPr>
              <a:t>κλασική </a:t>
            </a:r>
            <a:r>
              <a:rPr lang="el-GR" b="1" dirty="0" smtClean="0">
                <a:solidFill>
                  <a:schemeClr val="tx2">
                    <a:lumMod val="50000"/>
                  </a:schemeClr>
                </a:solidFill>
              </a:rPr>
              <a:t>μουσική;</a:t>
            </a:r>
            <a:endParaRPr lang="el-GR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l-GR" b="1" dirty="0" smtClean="0">
              <a:solidFill>
                <a:srgbClr val="FF0000"/>
              </a:solidFill>
            </a:endParaRPr>
          </a:p>
          <a:p>
            <a:r>
              <a:rPr lang="el-GR" b="1" dirty="0" smtClean="0">
                <a:solidFill>
                  <a:schemeClr val="tx2">
                    <a:lumMod val="50000"/>
                  </a:schemeClr>
                </a:solidFill>
              </a:rPr>
              <a:t>Οι ρίζες της δυτικής κλασικής μουσικής βρίσκονται στην αρχαία αιγυπτιακή μουσική</a:t>
            </a:r>
          </a:p>
          <a:p>
            <a:endParaRPr lang="el-GR" b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b="1" dirty="0" smtClean="0">
                <a:solidFill>
                  <a:schemeClr val="tx2">
                    <a:lumMod val="50000"/>
                  </a:schemeClr>
                </a:solidFill>
              </a:rPr>
              <a:t>Η ανάπτυξη τον τόνων και των κλιμάκων έγινε από τους αρχαίους Έλληνες φιλοσόφους που ασχολήθηκαν με την μουσική, όπως τον </a:t>
            </a:r>
            <a:r>
              <a:rPr lang="el-GR" b="1" u="sng" dirty="0" smtClean="0">
                <a:solidFill>
                  <a:schemeClr val="tx2">
                    <a:lumMod val="50000"/>
                  </a:schemeClr>
                </a:solidFill>
                <a:hlinkClick r:id="rId3" tooltip="Πυθαγόρας"/>
              </a:rPr>
              <a:t>Πυθαγόρα</a:t>
            </a:r>
            <a:r>
              <a:rPr lang="el-GR" b="1" dirty="0" smtClean="0">
                <a:solidFill>
                  <a:schemeClr val="tx2">
                    <a:lumMod val="50000"/>
                  </a:schemeClr>
                </a:solidFill>
              </a:rPr>
              <a:t> (6ος αιώνας </a:t>
            </a:r>
            <a:r>
              <a:rPr lang="el-GR" b="1" dirty="0" err="1" smtClean="0">
                <a:solidFill>
                  <a:schemeClr val="tx2">
                    <a:lumMod val="50000"/>
                  </a:schemeClr>
                </a:solidFill>
              </a:rPr>
              <a:t>π.Χ.</a:t>
            </a:r>
            <a:r>
              <a:rPr lang="el-GR" b="1" dirty="0" smtClean="0">
                <a:solidFill>
                  <a:schemeClr val="tx2">
                    <a:lumMod val="50000"/>
                  </a:schemeClr>
                </a:solidFill>
              </a:rPr>
              <a:t>) και </a:t>
            </a:r>
            <a:r>
              <a:rPr lang="el-GR" b="1" dirty="0" smtClean="0">
                <a:solidFill>
                  <a:srgbClr val="00B0F0"/>
                </a:solidFill>
              </a:rPr>
              <a:t>τον </a:t>
            </a:r>
            <a:r>
              <a:rPr lang="el-GR" b="1" u="sng" dirty="0" smtClean="0">
                <a:solidFill>
                  <a:srgbClr val="00B0F0"/>
                </a:solidFill>
                <a:hlinkClick r:id="rId4" tooltip="Αριστόξενος ο Ταραντίνος"/>
              </a:rPr>
              <a:t>Αριστόξενο</a:t>
            </a:r>
            <a:r>
              <a:rPr lang="el-GR" b="1" dirty="0" smtClean="0">
                <a:solidFill>
                  <a:srgbClr val="00B0F0"/>
                </a:solidFill>
              </a:rPr>
              <a:t>(4ος αιώνας </a:t>
            </a:r>
            <a:r>
              <a:rPr lang="el-GR" b="1" dirty="0" err="1" smtClean="0">
                <a:solidFill>
                  <a:srgbClr val="00B0F0"/>
                </a:solidFill>
              </a:rPr>
              <a:t>π.Χ.</a:t>
            </a:r>
            <a:r>
              <a:rPr lang="el-GR" b="1" dirty="0" smtClean="0">
                <a:solidFill>
                  <a:srgbClr val="00B0F0"/>
                </a:solidFill>
              </a:rPr>
              <a:t>).</a:t>
            </a:r>
            <a:endParaRPr lang="el-GR" b="1" dirty="0">
              <a:solidFill>
                <a:srgbClr val="00B0F0"/>
              </a:solidFill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l-GR" sz="6600" b="1" dirty="0" smtClean="0"/>
              <a:t/>
            </a:r>
            <a:br>
              <a:rPr lang="el-GR" sz="6600" b="1" dirty="0" smtClean="0"/>
            </a:br>
            <a:r>
              <a:rPr lang="en-US" sz="6600" b="1" dirty="0" smtClean="0">
                <a:solidFill>
                  <a:schemeClr val="tx2">
                    <a:lumMod val="50000"/>
                  </a:schemeClr>
                </a:solidFill>
              </a:rPr>
              <a:t>O</a:t>
            </a:r>
            <a:r>
              <a:rPr lang="el-GR" sz="6600" b="1" dirty="0" smtClean="0">
                <a:solidFill>
                  <a:schemeClr val="tx2">
                    <a:lumMod val="50000"/>
                  </a:schemeClr>
                </a:solidFill>
              </a:rPr>
              <a:t>ι απαρχές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l-GR" dirty="0" smtClean="0">
                <a:solidFill>
                  <a:schemeClr val="tx2">
                    <a:lumMod val="50000"/>
                  </a:schemeClr>
                </a:solidFill>
              </a:rPr>
              <a:t>Τα χαρακτηριστικά έγχορδα όργανα της πρώιμης περιόδου αποτελούνται από την </a:t>
            </a:r>
            <a:r>
              <a:rPr lang="el-GR" u="sng" dirty="0" err="1" smtClean="0">
                <a:solidFill>
                  <a:schemeClr val="tx2">
                    <a:lumMod val="50000"/>
                  </a:schemeClr>
                </a:solidFill>
              </a:rPr>
              <a:t>άρπαα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</a:rPr>
              <a:t>, το φ</a:t>
            </a:r>
            <a:r>
              <a:rPr lang="el-GR" u="sng" dirty="0" smtClean="0">
                <a:solidFill>
                  <a:schemeClr val="tx2">
                    <a:lumMod val="50000"/>
                  </a:schemeClr>
                </a:solidFill>
              </a:rPr>
              <a:t>λάουτο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</a:rPr>
              <a:t>, πρώιμα είδη </a:t>
            </a:r>
            <a:r>
              <a:rPr lang="el-GR" u="sng" dirty="0" smtClean="0">
                <a:solidFill>
                  <a:schemeClr val="tx2">
                    <a:lumMod val="50000"/>
                  </a:schemeClr>
                </a:solidFill>
              </a:rPr>
              <a:t>βιολιών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</a:rPr>
              <a:t>, και το </a:t>
            </a:r>
            <a:r>
              <a:rPr lang="el-GR" u="sng" dirty="0" smtClean="0">
                <a:solidFill>
                  <a:schemeClr val="tx2">
                    <a:lumMod val="50000"/>
                  </a:schemeClr>
                </a:solidFill>
              </a:rPr>
              <a:t>κανονάκι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</a:rPr>
              <a:t> ή </a:t>
            </a:r>
            <a:r>
              <a:rPr lang="el-GR" u="sng" dirty="0" smtClean="0">
                <a:solidFill>
                  <a:schemeClr val="tx2">
                    <a:lumMod val="50000"/>
                  </a:schemeClr>
                </a:solidFill>
              </a:rPr>
              <a:t>ψαλτήρι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</a:rPr>
              <a:t> της Δυτικής Ευρώπης.</a:t>
            </a:r>
          </a:p>
          <a:p>
            <a:r>
              <a:rPr lang="el-GR" dirty="0" smtClean="0">
                <a:solidFill>
                  <a:schemeClr val="tx2">
                    <a:lumMod val="50000"/>
                  </a:schemeClr>
                </a:solidFill>
              </a:rPr>
              <a:t>Τα πνευστά:</a:t>
            </a:r>
          </a:p>
          <a:p>
            <a:r>
              <a:rPr lang="el-GR" u="sng" dirty="0" smtClean="0">
                <a:solidFill>
                  <a:schemeClr val="tx2">
                    <a:lumMod val="50000"/>
                  </a:schemeClr>
                </a:solidFill>
              </a:rPr>
              <a:t>Όμποε, τρομπέτες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  <a:r>
              <a:rPr lang="el-GR" u="sng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u="sng" dirty="0" err="1" smtClean="0">
                <a:solidFill>
                  <a:schemeClr val="tx2">
                    <a:lumMod val="50000"/>
                  </a:schemeClr>
                </a:solidFill>
              </a:rPr>
              <a:t>φλάουτου</a:t>
            </a:r>
            <a:r>
              <a:rPr lang="el-GR" dirty="0" err="1" smtClean="0">
                <a:solidFill>
                  <a:schemeClr val="tx2">
                    <a:lumMod val="50000"/>
                  </a:schemeClr>
                </a:solidFill>
              </a:rPr>
              <a:t>,</a:t>
            </a:r>
            <a:r>
              <a:rPr lang="el-GR" u="sng" dirty="0" err="1" smtClean="0">
                <a:solidFill>
                  <a:schemeClr val="tx2">
                    <a:lumMod val="50000"/>
                  </a:schemeClr>
                </a:solidFill>
              </a:rPr>
              <a:t>φλογέρα</a:t>
            </a:r>
            <a:endParaRPr lang="el-GR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el-GR" dirty="0" smtClean="0">
              <a:solidFill>
                <a:srgbClr val="FF0000"/>
              </a:solidFill>
            </a:endParaRPr>
          </a:p>
          <a:p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219200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>
                <a:solidFill>
                  <a:schemeClr val="tx2">
                    <a:lumMod val="50000"/>
                  </a:schemeClr>
                </a:solidFill>
              </a:rPr>
              <a:t>Πρώιμη περίοδος</a:t>
            </a:r>
            <a:br>
              <a:rPr lang="el-GR" b="1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el-GR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l-GR" sz="3200" dirty="0" smtClean="0">
                <a:solidFill>
                  <a:schemeClr val="tx2">
                    <a:lumMod val="50000"/>
                  </a:schemeClr>
                </a:solidFill>
              </a:rPr>
              <a:t>Η </a:t>
            </a:r>
            <a:r>
              <a:rPr lang="el-GR" sz="3200" u="sng" dirty="0" smtClean="0">
                <a:solidFill>
                  <a:schemeClr val="tx2">
                    <a:lumMod val="50000"/>
                  </a:schemeClr>
                </a:solidFill>
                <a:hlinkClick r:id="rId2" tooltip="Κοινή πρακτική μουσική περίοδος (δεν έχει γραφτεί ακόμα)"/>
              </a:rPr>
              <a:t>περίοδος της κοινής πρακτικής</a:t>
            </a:r>
            <a:r>
              <a:rPr lang="el-GR" sz="3200" dirty="0" smtClean="0">
                <a:solidFill>
                  <a:schemeClr val="tx2">
                    <a:lumMod val="50000"/>
                  </a:schemeClr>
                </a:solidFill>
              </a:rPr>
              <a:t> αντιστοιχεί στην εποχή όπου οι ιδέες της δυτικής κλασικής μουσικής άρχισε να σχηματοποιείται, να τυποποιείται, και να κωδικοποιείται.</a:t>
            </a:r>
            <a:endParaRPr lang="el-GR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l-GR" dirty="0" smtClean="0">
                <a:solidFill>
                  <a:schemeClr val="tx2">
                    <a:lumMod val="50000"/>
                  </a:schemeClr>
                </a:solidFill>
              </a:rPr>
              <a:t>Περίοδος της κοινής πρακτικής</a:t>
            </a:r>
            <a:endParaRPr lang="el-GR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l-GR" sz="3200" dirty="0" smtClean="0">
                <a:solidFill>
                  <a:schemeClr val="tx2">
                    <a:lumMod val="50000"/>
                  </a:schemeClr>
                </a:solidFill>
              </a:rPr>
              <a:t>Κατά την Κλασική εποχή της μουσικής, από περίπου το 1750 έως το 1820, στερεοποιήθηκαν τα περισσότερα πρότυπα και κανόνες σχετικά με την παρουσίαση και την τεχνοτροπία της κλασικής μουσικής.</a:t>
            </a:r>
            <a:endParaRPr lang="el-GR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l-GR" dirty="0" smtClean="0">
                <a:solidFill>
                  <a:schemeClr val="tx2">
                    <a:lumMod val="50000"/>
                  </a:schemeClr>
                </a:solidFill>
              </a:rPr>
              <a:t>Κλασική περίοδος</a:t>
            </a:r>
            <a:endParaRPr lang="el-GR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l-GR" sz="3600" dirty="0" smtClean="0">
                <a:solidFill>
                  <a:schemeClr val="tx2">
                    <a:lumMod val="50000"/>
                  </a:schemeClr>
                </a:solidFill>
              </a:rPr>
              <a:t>Η </a:t>
            </a:r>
            <a:r>
              <a:rPr lang="el-GR" sz="3600" u="sng" dirty="0" smtClean="0">
                <a:solidFill>
                  <a:schemeClr val="tx2">
                    <a:lumMod val="50000"/>
                  </a:schemeClr>
                </a:solidFill>
                <a:hlinkClick r:id="rId2" tooltip="Σύγχρονη κλασική μουσική"/>
              </a:rPr>
              <a:t>σύγχρονη κλασική μουσική</a:t>
            </a:r>
            <a:r>
              <a:rPr lang="el-GR" sz="3600" dirty="0" smtClean="0">
                <a:solidFill>
                  <a:schemeClr val="tx2">
                    <a:lumMod val="50000"/>
                  </a:schemeClr>
                </a:solidFill>
              </a:rPr>
              <a:t> διαθέτει μια ευρεία ποικιλία </a:t>
            </a:r>
            <a:r>
              <a:rPr lang="el-GR" sz="3600" dirty="0" err="1" smtClean="0">
                <a:solidFill>
                  <a:schemeClr val="tx2">
                    <a:lumMod val="50000"/>
                  </a:schemeClr>
                </a:solidFill>
              </a:rPr>
              <a:t>μεταρομαντικών</a:t>
            </a:r>
            <a:r>
              <a:rPr lang="el-GR" sz="3600" dirty="0" smtClean="0">
                <a:solidFill>
                  <a:schemeClr val="tx2">
                    <a:lumMod val="50000"/>
                  </a:schemeClr>
                </a:solidFill>
              </a:rPr>
              <a:t> μορφών καθώς και σύγχρονων και μεταμοντέρνων τεχνοτροπιών σύνθεσης.</a:t>
            </a:r>
            <a:endParaRPr lang="el-GR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l-GR" sz="6000" dirty="0" smtClean="0">
                <a:solidFill>
                  <a:schemeClr val="tx2">
                    <a:lumMod val="50000"/>
                  </a:schemeClr>
                </a:solidFill>
              </a:rPr>
              <a:t>20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</a:rPr>
              <a:t>ος και </a:t>
            </a:r>
            <a:r>
              <a:rPr lang="el-GR" sz="6000" dirty="0" smtClean="0">
                <a:solidFill>
                  <a:schemeClr val="tx2">
                    <a:lumMod val="50000"/>
                  </a:schemeClr>
                </a:solidFill>
              </a:rPr>
              <a:t>21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</a:rPr>
              <a:t>ος αιώνας</a:t>
            </a:r>
            <a:endParaRPr lang="el-GR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tx2">
                    <a:lumMod val="50000"/>
                  </a:schemeClr>
                </a:solidFill>
              </a:rPr>
              <a:t>ΑΤΟΜΑ:</a:t>
            </a:r>
          </a:p>
          <a:p>
            <a:r>
              <a:rPr lang="el-GR" dirty="0" smtClean="0">
                <a:solidFill>
                  <a:schemeClr val="tx2">
                    <a:lumMod val="50000"/>
                  </a:schemeClr>
                </a:solidFill>
              </a:rPr>
              <a:t>ΜΑΝΙΩΤΗΣ ΠΑΥΛΟΣ</a:t>
            </a:r>
          </a:p>
          <a:p>
            <a:r>
              <a:rPr lang="el-GR" dirty="0" smtClean="0">
                <a:solidFill>
                  <a:schemeClr val="tx2">
                    <a:lumMod val="50000"/>
                  </a:schemeClr>
                </a:solidFill>
              </a:rPr>
              <a:t>ΚΡΩΝΗΣ ΦΙΛΟΘΕΟΣ</a:t>
            </a:r>
          </a:p>
          <a:p>
            <a:r>
              <a:rPr lang="el-GR" dirty="0" smtClean="0">
                <a:solidFill>
                  <a:schemeClr val="tx2">
                    <a:lumMod val="50000"/>
                  </a:schemeClr>
                </a:solidFill>
              </a:rPr>
              <a:t>ΠΗΓΕΣ:</a:t>
            </a: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hlinkClick r:id="rId2"/>
              </a:rPr>
              <a:t>https://el.wikipedia.org/wiki/%CE%9A%CE%BB%CE%B1%CF%83%CE%B9%CE%BA%CE%AE_%CE%BC%CE%BF%CF%85%CF%83%CE%B9%CE%BA%CE%AE</a:t>
            </a:r>
            <a:endParaRPr lang="el-GR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l-GR" dirty="0" smtClean="0">
                <a:solidFill>
                  <a:schemeClr val="tx2">
                    <a:lumMod val="50000"/>
                  </a:schemeClr>
                </a:solidFill>
              </a:rPr>
              <a:t>ΤΕΛΟΣ</a:t>
            </a:r>
            <a:endParaRPr lang="el-GR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Χαρτί">
  <a:themeElements>
    <a:clrScheme name="Χαρτί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Χαρτί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Χαρτί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124</TotalTime>
  <Words>113</Words>
  <Application>Microsoft Office PowerPoint</Application>
  <PresentationFormat>Προβολή στην οθόνη (4:3)</PresentationFormat>
  <Paragraphs>25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Χαρτί</vt:lpstr>
      <vt:lpstr>Κλασική Μουσική</vt:lpstr>
      <vt:lpstr>Τι είναι η κλασική μουσική;</vt:lpstr>
      <vt:lpstr> Oι απαρχές</vt:lpstr>
      <vt:lpstr> Πρώιμη περίοδος </vt:lpstr>
      <vt:lpstr>Περίοδος της κοινής πρακτικής</vt:lpstr>
      <vt:lpstr>Κλασική περίοδος</vt:lpstr>
      <vt:lpstr>20ος και 21ος αιώνας</vt:lpstr>
      <vt:lpstr>ΤΕΛΟΣ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Κλασσική Μουσική</dc:title>
  <dc:creator>Armistis</dc:creator>
  <cp:lastModifiedBy>user</cp:lastModifiedBy>
  <cp:revision>14</cp:revision>
  <dcterms:created xsi:type="dcterms:W3CDTF">2019-04-12T09:33:18Z</dcterms:created>
  <dcterms:modified xsi:type="dcterms:W3CDTF">2019-05-19T16:39:10Z</dcterms:modified>
</cp:coreProperties>
</file>